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50"/>
  </p:notesMasterIdLst>
  <p:handoutMasterIdLst>
    <p:handoutMasterId r:id="rId51"/>
  </p:handoutMasterIdLst>
  <p:sldIdLst>
    <p:sldId id="365" r:id="rId5"/>
    <p:sldId id="374" r:id="rId6"/>
    <p:sldId id="366" r:id="rId7"/>
    <p:sldId id="369" r:id="rId8"/>
    <p:sldId id="400" r:id="rId9"/>
    <p:sldId id="401" r:id="rId10"/>
    <p:sldId id="402" r:id="rId11"/>
    <p:sldId id="416" r:id="rId12"/>
    <p:sldId id="418" r:id="rId13"/>
    <p:sldId id="417" r:id="rId14"/>
    <p:sldId id="414" r:id="rId15"/>
    <p:sldId id="408" r:id="rId16"/>
    <p:sldId id="410" r:id="rId17"/>
    <p:sldId id="411" r:id="rId18"/>
    <p:sldId id="407" r:id="rId19"/>
    <p:sldId id="398" r:id="rId20"/>
    <p:sldId id="399" r:id="rId21"/>
    <p:sldId id="372" r:id="rId22"/>
    <p:sldId id="375" r:id="rId23"/>
    <p:sldId id="367" r:id="rId24"/>
    <p:sldId id="368" r:id="rId25"/>
    <p:sldId id="373" r:id="rId26"/>
    <p:sldId id="415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1" r:id="rId43"/>
    <p:sldId id="392" r:id="rId44"/>
    <p:sldId id="393" r:id="rId45"/>
    <p:sldId id="395" r:id="rId46"/>
    <p:sldId id="394" r:id="rId47"/>
    <p:sldId id="396" r:id="rId48"/>
    <p:sldId id="39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0" autoAdjust="0"/>
  </p:normalViewPr>
  <p:slideViewPr>
    <p:cSldViewPr snapToGrid="0">
      <p:cViewPr varScale="1">
        <p:scale>
          <a:sx n="50" d="100"/>
          <a:sy n="50" d="100"/>
        </p:scale>
        <p:origin x="3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57:00.0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6T21:55:40.881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32:25.4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45 24575,'719'0'0,"-643"-4"0,86-14 0,75-4 0,1179 22 0,-617 2 0,2442-2-1365,-3205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32:31.6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24575,'2380'0'-1365,"-2332"0"-5461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7T13:18:40.1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24575,'3065'0'-1365,"-2998"0"-5461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6T21:43:16.375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6T21:43:41.962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0 57,'34'0,"-5"0,-14 0,-1 0,0 0,3 0,-1 0,1 0,-1 0,3 0,0 0,0 0,0 0,-3 0,-1 0,-1 0,-1 0,-3 0,8 0,12 0,15 0,10-2,-2-1,-8 1,-13-1,-8 3,-5 0,-2 0,0 0,1 0,3 2,3 1,0 1,-1 0,-2-2,-2 2,0-2,0 0,2 0,4-2,3 0,1 0,3 0,0 0,-2 0,-1 0,-2 0,-1 0,-1 0,-3 0,-2 0,-5 0,-1 0,-2 0,-1 0,1 0,-1 0,1 0,3 0,0 0,1 0,1 0,-1 0,0 0,-1 0,-1 0,0 0,-1 0,5 0,12 0,16 0,15 0,3 0,-7 0,-11 0,-10 0,-8 0,-4-2,-5 0,-1 0,-1 0,-1 0,1 0,-1-2,1-1,-1 0,1 2,-1 1,1 0,1-1,2 1,1 0,2 2,-2 0,1 0,-1 0,-1 0,-2 0,-2 0,-3 0,-1 0,0 0,0 0,2 0,0 0,4 0,1 0,2 0,1 0,-2 0,-2 0,-1 0,-1 0,1 0,-1 0,0 0,0 0,-1 0,-2 0,-2 0,-1 0,0 0,3 0,0 0,11 0,12 0,10 0,6 0,-3 0,-7 0,0 0,-4 0,-4 0,-4 0,-7 0,-2 0,-4 0,0 0,-1 0,1 0,-1 0,1 0,-1-1,0-2,1 1,-1 1,1-1,-1 0,1-1,-1 2,3 1,2 0,3 0,2-2,3-1,0-2,3 1,2 2,-2 1,-1 1,-7 0,-4 0,-5 0,-2 0,2 0,11 0,11 0,6 0,1 2,-8 2,-7 3,-1 1,-1 1,0-1,-2-2,-4-2,-4 0,0-1,1-1,4 0,5-2,2 0,1 0,0 0,2 0,4 0,6 0,5 0,1 0,-4 0,-4 0,-1 0,-1 0,7 0,2 0,1 0,2 0,-5 0,0 0,-3 0,-5 0,0 0,-3 0,2 0,5 2,2 0,2 1,2 2,4-3,1 1,1-2,-2-1,-7 0,-6 0,-9 0,-7 2,-5 2,1 0,14 0,17-2,13-2,21 3,14 0,-43-1,1-1,5 1,0-1,-4-1,-2 0,43 0,-15 1,-18 1,-12 1,-11-1,-8 0,-1-2,-1 0,1 0,2 0,-3 0,-2 0,-4 0,-4 0,-5 0,-3 0,-3 0,-1 0,-39 0,8 0,-37 0,18 0,-3 0,-3 0,7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6T21:43:53.148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4 176,'56'0,"1"0,7 0,3 0,5 0,2 0,0 0,-1 0,-7 0,-4 0,35 0,-30 0,-22 0,-14 0,-4 0,0 0,-2 0,-3 0,-2 0,-5 0,-4 1,-42 2,-11-4,-38 1,-2-5,-2-3,4 2,6 1,10 3,11 2,6 0,6 0,7 0,8 0,7 0,6 0,4 0,-1 0,-2-5,0 2,1-3,1 3,0 0,-2-1,-3-2,-2 0,-4-2,-1 0,1 0,2 1,4 2,3 1,1 2,2-3,1 0,-2-1,0 1,1 2,38 1,-14 2,38 0,-22 0,10 0,8 0,6 0,-1 0,-4 1,-7 2,-7-1,-5 0,-2-1,-2-1,-1 0,-2 0,-2 0,0 0,3 0,8 0,7 0,5 0,-2 0,-8 0,-10 2,-10 0,8 0,15 0,22-2,14 0,0 0,-8 2,-12 3,-10-1,-5 2,-2-1,-1-1,1 2,-3-1,-4-1,-6-2,-5-1,-2-1,-1 0,-1 0,-1 0,0 0,1 0,2 0,1 0,5 0,4 0,3 0,-1 0,-2 0,-4 0,-4 0,-5 0,-47 0,-4 0,-48 0,9 0,-6 0,5 0,9 0,13 0,10 0,6 0,5 0,0 0,5-1,5-1,3 0,5-2,-1 1,1 0,0 1,-1 0,2-1,4 0,2-1,40 0,-16-1,38 3,-18 0,11-2,7-4,-2 1,-1 2,-6 3,-4 2,-1 0,-5 0,-2 0,-3 0,-3 0,-1 0,-1 0,1 0,-2 0,1 0,-1 0,-3 0,2 0,-1 0,-2 0,0 0,-3 0,0 0,3 0,1 0,1 0,0 0,-1 0,2 0,1 2,5 0,2 0,-1 0,-2-2,-3 0,0 0,1 0,1 0,0 0,0 0,3 0,2 0,2 0,1 0,0 0,-3 2,0 0,-1 0,-1 0,0-2,-2 0,0 0,0 0,-1 0,3 0,3 0,2 0,3 0,-5 0,-6 0,-5 0,-5 0,-1 0,-3 0,-57 0,7 0,-48 0,26 0,2 0,6 0,1 0,0 0,-3 0,-5-2,-3-3,-2-4,2-2,6 0,11 2,10 4,11 1,7 2,3 2,1 0,2 0,-1 0,0 0,-3 0,-1 0,-1 0,-1 0,-3 0,-1 0,3 0,7 0,45 6,-10-1,30 6,-24-3,-5 0,1-1,-1-1,0-2,1-1,-3 1,1-2,2 2,2-1,4 0,1-1,-3-2,3 0,7 6,9 5,10 7,-2 4,-8-3,-13-4,-11-8,-6-4,-4-3,0 0,1 0,3 0,4 0,6 0,5 0,1 0,-2 0,-5 0,-5 0,-9 0,-45 0,4 0,-39 0,21 0,-2 0,2 0,2 0,-1 0,0-1,-2-2,2-1,3-2,5 0,6 0,2 1,2 3,0 0,-1 2,0 0,1 0,2-1,1-1,1 0,-2 0,-1 1,0 1,2 0,3 0,2 0,1 0,-2 0,1 0,-1 0,0 0,-3 0,-5 0,-6 0,-9 0,-6 0,-2 0,-3 0,2 0,1 0,1 0,3 0,3 0,5 0,2 0,6 0,1 0,2 0,4 0,3 0,2 0,4 0,1 0,2 0,1 0,0 0,3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6T21:49:08.228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109 161,'36'0,"8"0,4 0,14 0,13 4,0 2,-5 2,-13-1,-15-4,-11-1,-7-2,-3 3,3 4,2 2,18 0,22-3,22-5,-32-1,3 0,2 1,-1 1,-3-1,-2 1,39 1,-30-1,-20-2,-9 0,-4 0,3 0,0 0,3 0,-1 0,1 0,-3 0,-1 0,-2 0,-3 0,0 0,-1 0,3 0,1 0,0 0,-4 0,-5 0,-5 0,-2 0,0 2,4 0,9 2,9 1,7-3,8 0,6-2,3 0,-3 0,-9 0,-9 0,-5 0,1 0,11 0,6 0,1 0,-5 0,-14 0,-9 0,-7 0,-4 0,-2 0,0 0,0 0,4 0,4 0,0 0,0 0,-3 0,-2 0,-7-2,-41-9,-2-3,-37-10,13 3,1 3,5 4,4 6,3 1,-2 0,-3 0,1 0,5 2,5 3,13 2,7 0,6 0,5 0,-5 0,4 0,-6 0,4 0,-4 2,-6 3,-11 5,-12 3,-7 0,0-1,5-6,9-2,8-3,8-1,3 0,2 0,0 0,-1 0,-3 2,-4 1,-9 2,-7-1,-5-2,-3-1,5-1,6 0,8 0,7 0,0 0,3 0,0 0,-2 0,2 0,0 0,1 0,1 0,1 0,-2 0,1 0,0 0,2 0,2 0,-1 0,1 0,0 0,1 0,1 0,0 0,1 0,-1 0,-1 0,-3 0,-2 0,-3 0,-3 0,-3 0,-4 0,1 0,0 0,-1 0,0 0,-1 0,-1 0,0 0,-1 0,-2 0,1 0,1 0,3 0,2 0,3 0,2 0,0 0,1 0,-1 0,1 0,0 0,-1 0,-2 0,-2 0,-1 0,-2 0,0 0,0 0,2 0,3 0,2 0,1 0,3 0,0 0,3 0,0 0,-1 0,1 0,2 0,0 0,2 0,0 0,-1 0,0 0,0 0,0 0,2 0,2-4,1-4,5-3,0-2,3 0,2 3,4 0,5 2,3 1,3 1,-1-1,1-1,-1 2,1 1,-2 3,0 2,-3 0,-1 0,0 0,0 0,1 0,0 0,1 0,1 0,1 0,1 0,1 0,1 0,4 0,4 0,3 0,-1 0,0 0,-4 0,-2 0,-2-2,1-2,1-1,1-1,0 1,2 0,-1 1,-1 0,1-1,4 3,10 0,9 0,4-2,1-1,-5-1,-7 1,-6 2,-3 1,-2 2,1 0,-2 0,-2 0,-2 0,-2 0,1 0,3 1,2 3,1 1,-3 1,-4-1,-3-3,-2 0,-2-2,-1 0,1 0,1 0,8 0,10 0,10 0,12 0,8 0,6 5,3 6,-3 4,-4 3,-7-3,-8-6,-11-5,-12-2,-13-2,-48 17,5-6,-36 12,20-11,-4-2,-4 0,-7 0,-2-2,0-1,2-3,9-1,7-1,6-2,8 0,4 0,2 0,2 0,-1 0,0 0,1 0,-2 0,1 0,0 0,1 0,0 0,0 0,-1 0,-2 0,-1 0,-3 0,-1 0,-2 0,-5 2,-5 1,-3-1,0 0,1-2,6 0,2 0,3 0,1 0,-1 0,1 0,2 0,3 0,3 0,4 0,0 0,4 1,0 1,-2 0,-1 0,-2-2,-4 2,1 2,-4 1,0-1,-1 0,-2-2,-1 1,-3-1,1-2,1 0,2 0,3 0,3 0,3 0,9 0,5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6T21:55:39.965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 36,'45'0,"9"0,6 0,6 0,0 0,-4 0,-7 0,-8 0,-7 0,-7-1,-4-2,0 1,-3 0,7 2,8-2,7-3,3 0,-4-2,-8 3,-9 1,-6 1,-4 2,-3 0,0 0,-1 0,0 0,1 0,-1 0,1 0,-1 0,3 0,2 0,3 0,2 0,-2 0,-1 0,1 0,0 0,2 0,-2 0,-3 0,-4 0,-2 0,4 0,5 0,7 0,5 0,1 0,-1 0,0 0,-3 0,-2 0,-6 0,-4 0,-4 0,-4 0,-4 2,4 0,-3 0,8 0,-3 0,1 1,3 1,2 1,4-1,3 0,-1 1,-4-1,-3 1,-5-1,-1 0,3-1,3-2,5-1,0 0,-3 0,-4 0,-3 0,-3 0,1 0,-1 0,3 0,1 0,4 0,2 0,4 0,4 0,2 0,0 0,1 0,-1 0,-5 0,-4 0,-4 0,0 0,1-1,1-2,3 1,-3 0,0 2,-1 0,0 0,-1 0,-2 0,-3 0,-2 0,5 0,7 0,4 0,6 0,-3 0,0 0,-4 0,-4 0,-1 0,-2 0,1 0,2 0,1 0,1 0,-2 0,-1-2,-3 0,-1-1,-2-1,-1 2,-3-1,0 0,1 1,2-2,1 0,0 0,1 0,-1 1,-1 1,-3 0,-2 1,3-1,-4 2,6 0,-5 0,3 0,1 0,1 0,1 0,1 0,-1 0,1 0,3 0,3 0,6 0,4 2,1 0,0 3,0 1,0 0,-3 0,-3-2,-5-1,-5-2,-2-1,1 0,-1 0,1 0,-1 0,3 0,1 0,1 0,1 0,-1 0,0 0,-2 0,-1 0,-2 0,1-2,1 0,1 0,3 0,4 2,4 0,1 0,-3 0,-5 0,-6 0,-4 0,4 0,5 0,8 0,4 0,-3 0,-4 0,-2 2,-1 0,-1 2,-1 0,-2-1,0-1,-1-2,1 0,0 0,2 0,2 0,6 0,0 0,2 0,0 0,0 1,0 2,-3-1,-3 0,-4-1,-3-1,-3 0,-1 0,-2 0,-3 0,1 0,0 0,2 0,1 0,0 0,2 0,0 0,1 0,-3 0,1 0,-1 0,2 0,4 0,4 0,2 0,1 0,-2 0,-4 0,-4 0,-4 0,-1 1,-3 1,5 0,3 0,4-2,3 0,1 0,-1 0,-3 0,0 0,-1 0,1 0,1 0,2 0,4 0,-2 0,2 0,-6 0,-1 0,-3 0,-1 0,-1 0,-1 0,-1 0,0 0,-1 0,1 0,1 0,3 0,7 0,6 0,5 0,-2 0,-2 0,-6 0,-4 0,-4 0,-3 0,-1 0,-2 0,-1 0,-1 0,5 0,0 0,9 0,0 0,2 0,1-2,-2 0,0-1,-2 2,0 1,-1 0,-2 0,-2 0,-5 0,-1 0,1 0,0 0,3 0,1 0,-1 0,0 0,-1 0,-3 0,0 0,1 0,2 0,0 0,-1 0,-3 0,0 0,-1-2,2 0,-2 0,3 0,-3 0,1 0,2 0,1-2,0 2,-3 0,-1 0,2 2,-2 0,3 0,-2-2,3 0,2 0,0 0,-1 2,-3 0,-1 0,-3 0,4 0,-2 0,2 0,-3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98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sull'icona per inserire un grafico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it-IT"/>
              <a:t>Fare clic sull'icona per inserire una tabella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January 17, 2024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.xml"/><Relationship Id="rId5" Type="http://schemas.openxmlformats.org/officeDocument/2006/relationships/image" Target="../media/image34.png"/><Relationship Id="rId4" Type="http://schemas.openxmlformats.org/officeDocument/2006/relationships/customXml" Target="../ink/ink5.xml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customXml" Target="../ink/ink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customXml" Target="../ink/ink10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customXml" Target="../ink/ink3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customXml" Target="../ink/ink2.xml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AD2B98-8984-9F03-AB90-07F4D322FA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Analisi comparativa tra os161 e xv6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2F9B06-C23F-074C-948A-075B2E6C51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Programmazione</a:t>
            </a:r>
            <a:r>
              <a:rPr lang="en-US" dirty="0"/>
              <a:t> di Sistema – </a:t>
            </a:r>
            <a:r>
              <a:rPr lang="en-US" dirty="0" err="1"/>
              <a:t>a.a.</a:t>
            </a:r>
            <a:r>
              <a:rPr lang="en-US" dirty="0"/>
              <a:t> 2023- – Gaetano Insinna – Luciano </a:t>
            </a:r>
            <a:r>
              <a:rPr lang="en-US" dirty="0" err="1"/>
              <a:t>Vaccarella</a:t>
            </a:r>
            <a:r>
              <a:rPr lang="en-US" dirty="0"/>
              <a:t> – Francesca </a:t>
            </a:r>
            <a:r>
              <a:rPr lang="en-US" dirty="0" err="1"/>
              <a:t>Zafonte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54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26EBC1-AF9D-E50C-77EC-4F7B9AD38C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>
              <a:latin typeface="+mn-lt"/>
            </a:endParaRP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14782186-116A-35FF-C6B5-BED833A82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2335" y="860836"/>
            <a:ext cx="4179570" cy="2358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istruzione </a:t>
            </a:r>
            <a:r>
              <a:rPr lang="it-IT" b="1" dirty="0" err="1"/>
              <a:t>syscall</a:t>
            </a:r>
            <a:r>
              <a:rPr lang="it-IT" b="1" dirty="0"/>
              <a:t>()</a:t>
            </a:r>
          </a:p>
          <a:p>
            <a:endParaRPr lang="it-IT" b="1" dirty="0"/>
          </a:p>
          <a:p>
            <a:pPr marL="971550" lvl="1" indent="-285750"/>
            <a:endParaRPr lang="en-US" sz="14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81F11D7-26D5-6F09-A91E-918C29ED1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676" y="1463861"/>
            <a:ext cx="8728108" cy="3930278"/>
          </a:xfrm>
          <a:prstGeom prst="rect">
            <a:avLst/>
          </a:prstGeom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E8B8CCC0-D27F-6837-8B16-45A19A98AFC4}"/>
              </a:ext>
            </a:extLst>
          </p:cNvPr>
          <p:cNvCxnSpPr/>
          <p:nvPr/>
        </p:nvCxnSpPr>
        <p:spPr>
          <a:xfrm>
            <a:off x="3702606" y="4040505"/>
            <a:ext cx="3790950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8BDA3147-9E11-A8C6-F987-A68B067640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3" name="Segnaposto testo 9">
            <a:extLst>
              <a:ext uri="{FF2B5EF4-FFF2-40B4-BE49-F238E27FC236}">
                <a16:creationId xmlns:a16="http://schemas.microsoft.com/office/drawing/2014/main" id="{276E5EEA-F9C0-F67B-A9B4-9A999E3251AE}"/>
              </a:ext>
            </a:extLst>
          </p:cNvPr>
          <p:cNvSpPr txBox="1">
            <a:spLocks/>
          </p:cNvSpPr>
          <p:nvPr/>
        </p:nvSpPr>
        <p:spPr>
          <a:xfrm>
            <a:off x="6495414" y="2506756"/>
            <a:ext cx="4629785" cy="2358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// puntatore alla struttura dati del processo corrente</a:t>
            </a:r>
            <a:endParaRPr lang="it-IT" b="1" dirty="0"/>
          </a:p>
          <a:p>
            <a:endParaRPr lang="it-IT" b="1" dirty="0"/>
          </a:p>
          <a:p>
            <a:pPr marL="971550" lvl="1" indent="-285750"/>
            <a:endParaRPr lang="en-US" sz="14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CB23974-D4E6-446E-1D1C-35E4262E37C2}"/>
              </a:ext>
            </a:extLst>
          </p:cNvPr>
          <p:cNvCxnSpPr>
            <a:cxnSpLocks/>
          </p:cNvCxnSpPr>
          <p:nvPr/>
        </p:nvCxnSpPr>
        <p:spPr>
          <a:xfrm>
            <a:off x="3443526" y="3110865"/>
            <a:ext cx="2652474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306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CAF75C-C9D0-A5C2-2525-B095514B64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04D5F23-4CAA-61FF-7B5B-A657D8612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14"/>
          <a:stretch/>
        </p:blipFill>
        <p:spPr>
          <a:xfrm>
            <a:off x="1750945" y="856162"/>
            <a:ext cx="8690109" cy="15135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BFE6A83-2D99-E05F-A500-D3263ECE2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0" t="4692"/>
          <a:stretch/>
        </p:blipFill>
        <p:spPr>
          <a:xfrm>
            <a:off x="1750945" y="2369756"/>
            <a:ext cx="8707773" cy="3711004"/>
          </a:xfrm>
          <a:prstGeom prst="rect">
            <a:avLst/>
          </a:prstGeom>
        </p:spPr>
      </p:pic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38C409BE-BA6A-8CA1-7BD5-76F62781B5C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F99A395-AAAB-C3DD-EC1F-5CACA504F55D}"/>
              </a:ext>
            </a:extLst>
          </p:cNvPr>
          <p:cNvSpPr txBox="1"/>
          <p:nvPr/>
        </p:nvSpPr>
        <p:spPr>
          <a:xfrm>
            <a:off x="3398520" y="12393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//n=indice argomento desiderato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664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>
              <a:latin typeface="+mn-l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75EE421-DDE9-3C52-D184-D83E2E279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9"/>
          <a:stretch/>
        </p:blipFill>
        <p:spPr>
          <a:xfrm>
            <a:off x="2571750" y="1532424"/>
            <a:ext cx="7993586" cy="19923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33BD2DE-AE10-76A6-CBF0-4D113E396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349" y="3524730"/>
            <a:ext cx="7601590" cy="253386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5A622C-FCAB-719C-6F97-6A37336D3FDA}"/>
              </a:ext>
            </a:extLst>
          </p:cNvPr>
          <p:cNvSpPr txBox="1"/>
          <p:nvPr/>
        </p:nvSpPr>
        <p:spPr>
          <a:xfrm>
            <a:off x="809625" y="44546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  <a:latin typeface="+mj-lt"/>
              </a:rPr>
              <a:t>System calls OS161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0286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>
              <a:latin typeface="+mn-lt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A9207D2-82E6-F8F0-6076-BB0856E3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37" y="702723"/>
            <a:ext cx="8230723" cy="280841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50B6F83-C76F-FFB9-152D-C1B1D4AA0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213" y="3627121"/>
            <a:ext cx="8144896" cy="252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18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0D6F56E-2AA6-CE32-8C07-21DD07141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44" y="1592580"/>
            <a:ext cx="7997311" cy="367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76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409770"/>
            <a:ext cx="4579621" cy="610863"/>
          </a:xfrm>
        </p:spPr>
        <p:txBody>
          <a:bodyPr>
            <a:noAutofit/>
          </a:bodyPr>
          <a:lstStyle/>
          <a:p>
            <a:r>
              <a:rPr lang="it-IT" sz="4000" dirty="0"/>
              <a:t>System calls Xv6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>
              <a:latin typeface="+mn-lt"/>
            </a:endParaRPr>
          </a:p>
        </p:txBody>
      </p:sp>
      <p:pic>
        <p:nvPicPr>
          <p:cNvPr id="2" name="Segnaposto immagine 1">
            <a:extLst>
              <a:ext uri="{FF2B5EF4-FFF2-40B4-BE49-F238E27FC236}">
                <a16:creationId xmlns:a16="http://schemas.microsoft.com/office/drawing/2014/main" id="{8FD6AE33-262E-9FFF-6324-09C81B640C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242" r="3242"/>
          <a:stretch>
            <a:fillRect/>
          </a:stretch>
        </p:blipFill>
        <p:spPr>
          <a:xfrm>
            <a:off x="4047066" y="1020633"/>
            <a:ext cx="7911964" cy="570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3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/>
              <a:t>Memoria </a:t>
            </a:r>
            <a:r>
              <a:rPr lang="en-US" dirty="0" err="1"/>
              <a:t>virtuale</a:t>
            </a:r>
            <a:endParaRPr lang="en-US" sz="40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BFDB665-4D56-9A85-D78B-6C5742014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</p:spPr>
        <p:txBody>
          <a:bodyPr>
            <a:normAutofit/>
          </a:bodyPr>
          <a:lstStyle/>
          <a:p>
            <a:r>
              <a:rPr lang="en-US" sz="2000" dirty="0"/>
              <a:t>os161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F406-CF83-B8E3-047E-F9F51029092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699" y="2300984"/>
            <a:ext cx="4764829" cy="404216"/>
          </a:xfrm>
        </p:spPr>
        <p:txBody>
          <a:bodyPr>
            <a:normAutofit/>
          </a:bodyPr>
          <a:lstStyle/>
          <a:p>
            <a:r>
              <a:rPr lang="en-US" sz="2000" dirty="0"/>
              <a:t>xv6</a:t>
            </a:r>
          </a:p>
        </p:txBody>
      </p:sp>
      <p:pic>
        <p:nvPicPr>
          <p:cNvPr id="8" name="Immagine 7" descr="Immagine che contiene testo, schermata, Carattere, Rettangolo&#10;&#10;Descrizione generata automaticamente">
            <a:extLst>
              <a:ext uri="{FF2B5EF4-FFF2-40B4-BE49-F238E27FC236}">
                <a16:creationId xmlns:a16="http://schemas.microsoft.com/office/drawing/2014/main" id="{8DD6867B-B061-8194-2BDE-EE9036A46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3921347"/>
            <a:ext cx="4827178" cy="1194725"/>
          </a:xfrm>
          <a:prstGeom prst="rect">
            <a:avLst/>
          </a:prstGeom>
          <a:noFill/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2680046" cy="24765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/>
              <a:t>Programmazione</a:t>
            </a:r>
            <a:r>
              <a:rPr lang="en-US"/>
              <a:t> di Sistema – 2023/24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0" name="Immagine 9" descr="Immagine che contiene testo, diagramma, Parallelo, linea&#10;&#10;Descrizione generata automaticamente">
            <a:extLst>
              <a:ext uri="{FF2B5EF4-FFF2-40B4-BE49-F238E27FC236}">
                <a16:creationId xmlns:a16="http://schemas.microsoft.com/office/drawing/2014/main" id="{6A58D75F-1B49-8A95-2825-29C07E3F9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96" y="2705200"/>
            <a:ext cx="3403436" cy="362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36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TLB os161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671061" cy="2795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MIPS R3000 </a:t>
            </a:r>
            <a:r>
              <a:rPr lang="en-US" dirty="0"/>
              <a:t>TLB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Divisione</a:t>
            </a:r>
            <a:r>
              <a:rPr lang="en-US" dirty="0"/>
              <a:t> </a:t>
            </a:r>
            <a:r>
              <a:rPr lang="en-US" b="1" dirty="0" err="1"/>
              <a:t>particolare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memoria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 size </a:t>
            </a:r>
            <a:r>
              <a:rPr lang="en-US" b="1" dirty="0"/>
              <a:t>4096 bytes </a:t>
            </a:r>
            <a:r>
              <a:rPr lang="en-US" dirty="0"/>
              <a:t>(</a:t>
            </a:r>
            <a:r>
              <a:rPr lang="en-US" b="1" dirty="0"/>
              <a:t>20</a:t>
            </a:r>
            <a:r>
              <a:rPr lang="en-US" dirty="0"/>
              <a:t> bits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pagina</a:t>
            </a:r>
            <a:r>
              <a:rPr lang="en-US" dirty="0"/>
              <a:t> + </a:t>
            </a:r>
            <a:r>
              <a:rPr lang="en-US" b="1" dirty="0"/>
              <a:t>12</a:t>
            </a:r>
            <a:r>
              <a:rPr lang="en-US" dirty="0"/>
              <a:t> offset)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64 entries </a:t>
            </a:r>
            <a:r>
              <a:rPr lang="en-US" dirty="0"/>
              <a:t>di grandezza </a:t>
            </a:r>
            <a:r>
              <a:rPr lang="en-US" b="1" dirty="0"/>
              <a:t>64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os161 </a:t>
            </a:r>
            <a:r>
              <a:rPr lang="en-US" dirty="0" err="1"/>
              <a:t>offre</a:t>
            </a:r>
            <a:r>
              <a:rPr lang="en-US" dirty="0"/>
              <a:t> </a:t>
            </a:r>
            <a:r>
              <a:rPr lang="en-US" dirty="0" err="1"/>
              <a:t>solamente</a:t>
            </a:r>
            <a:r>
              <a:rPr lang="en-US" dirty="0"/>
              <a:t> </a:t>
            </a:r>
            <a:r>
              <a:rPr lang="en-US" b="1" dirty="0" err="1"/>
              <a:t>funzionalià</a:t>
            </a:r>
            <a:r>
              <a:rPr lang="en-US" b="1" dirty="0"/>
              <a:t> di base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>
              <a:latin typeface="+mn-lt"/>
            </a:endParaRPr>
          </a:p>
        </p:txBody>
      </p:sp>
      <p:pic>
        <p:nvPicPr>
          <p:cNvPr id="12" name="Segnaposto immagine 11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1885EF0C-4F38-CAFC-3673-74A1B892DB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9" t="-1783" r="30" b="-2318"/>
          <a:stretch/>
        </p:blipFill>
        <p:spPr>
          <a:xfrm>
            <a:off x="5623560" y="1733550"/>
            <a:ext cx="6172200" cy="3390900"/>
          </a:xfrm>
        </p:spPr>
      </p:pic>
    </p:spTree>
    <p:extLst>
      <p:ext uri="{BB962C8B-B14F-4D97-AF65-F5344CB8AC3E}">
        <p14:creationId xmlns:p14="http://schemas.microsoft.com/office/powerpoint/2010/main" val="2875712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TLB xv6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98069" cy="36895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 size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4096 bytes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composto</a:t>
            </a:r>
            <a:r>
              <a:rPr lang="en-US" dirty="0">
                <a:cs typeface="Courier New" panose="02070309020205020404" pitchFamily="49" charset="0"/>
              </a:rPr>
              <a:t> da </a:t>
            </a:r>
          </a:p>
          <a:p>
            <a:pPr marL="971550" lvl="1" indent="-285750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lang="en-US" sz="1600" dirty="0">
                <a:cs typeface="Courier New" panose="02070309020205020404" pitchFamily="49" charset="0"/>
              </a:rPr>
              <a:t>: indica Sv39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1550" lvl="1" indent="-285750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ASID</a:t>
            </a:r>
            <a:r>
              <a:rPr lang="en-US" sz="1600" dirty="0">
                <a:cs typeface="Courier New" panose="02070309020205020404" pitchFamily="49" charset="0"/>
              </a:rPr>
              <a:t>: </a:t>
            </a:r>
            <a:r>
              <a:rPr lang="en-US" sz="1600" dirty="0" err="1">
                <a:cs typeface="Courier New" panose="02070309020205020404" pitchFamily="49" charset="0"/>
              </a:rPr>
              <a:t>indentificatore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dello</a:t>
            </a:r>
            <a:r>
              <a:rPr lang="en-US" sz="1600" dirty="0">
                <a:cs typeface="Courier New" panose="02070309020205020404" pitchFamily="49" charset="0"/>
              </a:rPr>
              <a:t> spazio di </a:t>
            </a:r>
            <a:r>
              <a:rPr lang="en-US" sz="1600" dirty="0" err="1">
                <a:cs typeface="Courier New" panose="02070309020205020404" pitchFamily="49" charset="0"/>
              </a:rPr>
              <a:t>indirizzamento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1550" lvl="1" indent="-285750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PPN</a:t>
            </a:r>
            <a:r>
              <a:rPr lang="en-US" sz="1600" dirty="0">
                <a:cs typeface="Courier New" panose="02070309020205020404" pitchFamily="49" charset="0"/>
              </a:rPr>
              <a:t>: </a:t>
            </a:r>
            <a:r>
              <a:rPr lang="en-US" sz="1600" dirty="0" err="1">
                <a:cs typeface="Courier New" panose="02070309020205020404" pitchFamily="49" charset="0"/>
              </a:rPr>
              <a:t>numero</a:t>
            </a:r>
            <a:r>
              <a:rPr lang="en-US" sz="1600" dirty="0">
                <a:cs typeface="Courier New" panose="02070309020205020404" pitchFamily="49" charset="0"/>
              </a:rPr>
              <a:t> di </a:t>
            </a:r>
            <a:r>
              <a:rPr lang="en-US" sz="1600" dirty="0" err="1">
                <a:cs typeface="Courier New" panose="02070309020205020404" pitchFamily="49" charset="0"/>
              </a:rPr>
              <a:t>pagina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fisica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che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deve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essere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shiftato</a:t>
            </a:r>
            <a:r>
              <a:rPr lang="en-US" sz="1600" dirty="0">
                <a:cs typeface="Courier New" panose="02070309020205020404" pitchFamily="49" charset="0"/>
              </a:rPr>
              <a:t> di 12 </a:t>
            </a:r>
            <a:r>
              <a:rPr lang="en-US" sz="1600" dirty="0" err="1">
                <a:cs typeface="Courier New" panose="02070309020205020404" pitchFamily="49" charset="0"/>
              </a:rPr>
              <a:t>posizioni</a:t>
            </a:r>
            <a:r>
              <a:rPr lang="en-US" sz="1600" dirty="0">
                <a:cs typeface="Courier New" panose="02070309020205020404" pitchFamily="49" charset="0"/>
              </a:rPr>
              <a:t> per </a:t>
            </a:r>
            <a:r>
              <a:rPr lang="en-US" sz="1600" dirty="0" err="1">
                <a:cs typeface="Courier New" panose="02070309020205020404" pitchFamily="49" charset="0"/>
              </a:rPr>
              <a:t>accedere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all’indirizzo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originale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sfence.vma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elimina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tutte</a:t>
            </a:r>
            <a:r>
              <a:rPr lang="en-US" dirty="0">
                <a:cs typeface="Courier New" panose="02070309020205020404" pitchFamily="49" charset="0"/>
              </a:rPr>
              <a:t> le entry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RISC-V </a:t>
            </a:r>
            <a:r>
              <a:rPr lang="en-US" dirty="0" err="1">
                <a:cs typeface="Courier New" panose="02070309020205020404" pitchFamily="49" charset="0"/>
              </a:rPr>
              <a:t>supporta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l’eliminazione</a:t>
            </a:r>
            <a:r>
              <a:rPr lang="en-US" dirty="0">
                <a:cs typeface="Courier New" panose="02070309020205020404" pitchFamily="49" charset="0"/>
              </a:rPr>
              <a:t> di uno </a:t>
            </a:r>
            <a:r>
              <a:rPr lang="en-US" dirty="0" err="1">
                <a:cs typeface="Courier New" panose="02070309020205020404" pitchFamily="49" charset="0"/>
              </a:rPr>
              <a:t>specifico</a:t>
            </a:r>
            <a:r>
              <a:rPr lang="en-US" dirty="0">
                <a:cs typeface="Courier New" panose="02070309020205020404" pitchFamily="49" charset="0"/>
              </a:rPr>
              <a:t> spazio di </a:t>
            </a:r>
            <a:r>
              <a:rPr lang="en-US" dirty="0" err="1">
                <a:cs typeface="Courier New" panose="02070309020205020404" pitchFamily="49" charset="0"/>
              </a:rPr>
              <a:t>indirizzamento</a:t>
            </a:r>
            <a:r>
              <a:rPr lang="en-US" dirty="0">
                <a:cs typeface="Courier New" panose="02070309020205020404" pitchFamily="49" charset="0"/>
              </a:rPr>
              <a:t>, ma </a:t>
            </a:r>
            <a:r>
              <a:rPr lang="en-US" b="1" dirty="0">
                <a:cs typeface="Courier New" panose="02070309020205020404" pitchFamily="49" charset="0"/>
              </a:rPr>
              <a:t>non xv6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>
              <a:latin typeface="+mn-lt"/>
            </a:endParaRP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40971232-30F4-53DD-4E1A-2FFD5AF017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r="76"/>
          <a:stretch/>
        </p:blipFill>
        <p:spPr>
          <a:xfrm>
            <a:off x="5719763" y="1815641"/>
            <a:ext cx="6134100" cy="598813"/>
          </a:xfrm>
        </p:spPr>
      </p:pic>
      <p:pic>
        <p:nvPicPr>
          <p:cNvPr id="8" name="Segnaposto immagine 6">
            <a:extLst>
              <a:ext uri="{FF2B5EF4-FFF2-40B4-BE49-F238E27FC236}">
                <a16:creationId xmlns:a16="http://schemas.microsoft.com/office/drawing/2014/main" id="{977B07C7-2404-5449-17E3-69E8018E8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" b="7326"/>
          <a:stretch/>
        </p:blipFill>
        <p:spPr>
          <a:xfrm>
            <a:off x="5843588" y="5275199"/>
            <a:ext cx="6134100" cy="598813"/>
          </a:xfrm>
          <a:prstGeom prst="rect">
            <a:avLst/>
          </a:prstGeom>
        </p:spPr>
      </p:pic>
      <p:pic>
        <p:nvPicPr>
          <p:cNvPr id="9" name="Immagine 8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CE5AF71F-CF61-B02F-866E-1A535DDBE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5" t="64328" r="5861"/>
          <a:stretch/>
        </p:blipFill>
        <p:spPr>
          <a:xfrm>
            <a:off x="5719763" y="2796769"/>
            <a:ext cx="6257925" cy="239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3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MMU os161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Nessun</a:t>
            </a:r>
            <a:r>
              <a:rPr lang="en-US" dirty="0"/>
              <a:t> </a:t>
            </a:r>
            <a:r>
              <a:rPr lang="en-US" b="1" dirty="0"/>
              <a:t>hardware</a:t>
            </a:r>
            <a:r>
              <a:rPr lang="en-US" dirty="0"/>
              <a:t> MMU </a:t>
            </a:r>
            <a:r>
              <a:rPr lang="en-US" b="1" dirty="0" err="1"/>
              <a:t>dedicato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kuseg</a:t>
            </a:r>
            <a:r>
              <a:rPr lang="en-US" dirty="0"/>
              <a:t> </a:t>
            </a:r>
            <a:r>
              <a:rPr lang="en-US" dirty="0" err="1"/>
              <a:t>mappato</a:t>
            </a:r>
            <a:r>
              <a:rPr lang="en-US" dirty="0"/>
              <a:t> in </a:t>
            </a:r>
            <a:r>
              <a:rPr lang="en-US" b="1" dirty="0"/>
              <a:t>TLB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kseg0</a:t>
            </a:r>
            <a:r>
              <a:rPr lang="en-US" dirty="0"/>
              <a:t> non </a:t>
            </a:r>
            <a:r>
              <a:rPr lang="en-US" dirty="0" err="1"/>
              <a:t>mappato</a:t>
            </a:r>
            <a:r>
              <a:rPr lang="en-US" dirty="0"/>
              <a:t> in TLB, veloce </a:t>
            </a:r>
            <a:r>
              <a:rPr lang="en-US" dirty="0" err="1"/>
              <a:t>traduzione</a:t>
            </a:r>
            <a:r>
              <a:rPr lang="en-US" dirty="0"/>
              <a:t> </a:t>
            </a:r>
            <a:r>
              <a:rPr lang="en-US" dirty="0" err="1"/>
              <a:t>sottraendo</a:t>
            </a:r>
            <a:r>
              <a:rPr lang="en-US" dirty="0"/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MIPS_KSEG0 </a:t>
            </a:r>
            <a:r>
              <a:rPr lang="en-US" dirty="0" err="1"/>
              <a:t>all’indirizzo</a:t>
            </a:r>
            <a:r>
              <a:rPr lang="en-US" dirty="0"/>
              <a:t> </a:t>
            </a:r>
            <a:r>
              <a:rPr lang="en-US" dirty="0" err="1"/>
              <a:t>fisico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Traduzione</a:t>
            </a:r>
            <a:r>
              <a:rPr lang="en-US" dirty="0"/>
              <a:t> </a:t>
            </a:r>
            <a:r>
              <a:rPr lang="en-US" dirty="0" err="1"/>
              <a:t>logico</a:t>
            </a:r>
            <a:r>
              <a:rPr lang="en-US" dirty="0"/>
              <a:t> </a:t>
            </a:r>
            <a:r>
              <a:rPr lang="en-US" dirty="0" err="1"/>
              <a:t>fisico</a:t>
            </a:r>
            <a:r>
              <a:rPr lang="en-US" dirty="0"/>
              <a:t> </a:t>
            </a:r>
            <a:r>
              <a:rPr lang="en-US" dirty="0" err="1"/>
              <a:t>effettuata</a:t>
            </a:r>
            <a:r>
              <a:rPr lang="en-US" dirty="0"/>
              <a:t> </a:t>
            </a:r>
            <a:r>
              <a:rPr lang="en-US" dirty="0" err="1"/>
              <a:t>tramite</a:t>
            </a:r>
            <a:r>
              <a:rPr lang="en-US" dirty="0"/>
              <a:t> </a:t>
            </a:r>
            <a:r>
              <a:rPr lang="en-US" b="1" dirty="0"/>
              <a:t>TLB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Page fault </a:t>
            </a:r>
            <a:r>
              <a:rPr lang="en-US" dirty="0"/>
              <a:t>per </a:t>
            </a:r>
            <a:r>
              <a:rPr lang="en-US" dirty="0" err="1"/>
              <a:t>aggiungere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pagina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>
              <a:latin typeface="+mn-lt"/>
            </a:endParaRPr>
          </a:p>
        </p:txBody>
      </p:sp>
      <p:pic>
        <p:nvPicPr>
          <p:cNvPr id="10" name="Immagine 9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976FC16E-D742-3462-8F39-110793068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36" y="2023072"/>
            <a:ext cx="6234603" cy="395307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CBF9038-52EC-DF96-590C-7F698F615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36" y="1391442"/>
            <a:ext cx="6234604" cy="29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85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C69D6B2B-AD7F-5595-5576-4975B481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Gruppo 14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B12D1FA4-AFFB-7069-3E6D-DE1C58191B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65485" y="4786597"/>
            <a:ext cx="2581656" cy="369332"/>
          </a:xfrm>
        </p:spPr>
        <p:txBody>
          <a:bodyPr anchor="ctr"/>
          <a:lstStyle/>
          <a:p>
            <a:r>
              <a:rPr lang="en-US" dirty="0"/>
              <a:t>s308538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E647935A-5AA9-232C-034C-F2021E4C62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2811" y="4554945"/>
            <a:ext cx="2581656" cy="205837"/>
          </a:xfrm>
        </p:spPr>
        <p:txBody>
          <a:bodyPr anchor="ctr"/>
          <a:lstStyle/>
          <a:p>
            <a:r>
              <a:rPr lang="en-US" dirty="0"/>
              <a:t>Gaetano Insinna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E8752905-EB52-DD03-4EE8-C94547F1E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18182" y="4786597"/>
            <a:ext cx="2575070" cy="369332"/>
          </a:xfrm>
        </p:spPr>
        <p:txBody>
          <a:bodyPr anchor="ctr"/>
          <a:lstStyle/>
          <a:p>
            <a:r>
              <a:rPr lang="en-US" dirty="0"/>
              <a:t>s317999</a:t>
            </a:r>
          </a:p>
        </p:txBody>
      </p: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03729CB4-37BB-A9DE-EEF7-85B2EF2D57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8182" y="4549728"/>
            <a:ext cx="2575070" cy="205837"/>
          </a:xfrm>
        </p:spPr>
        <p:txBody>
          <a:bodyPr anchor="ctr"/>
          <a:lstStyle/>
          <a:p>
            <a:r>
              <a:rPr lang="en-US" dirty="0"/>
              <a:t>Luciano </a:t>
            </a:r>
            <a:r>
              <a:rPr lang="en-US" dirty="0" err="1"/>
              <a:t>Vaccarella</a:t>
            </a:r>
            <a:endParaRPr lang="en-US" dirty="0"/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411999B3-BB50-7A20-966A-DB25B36DB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44860" y="4786597"/>
            <a:ext cx="2576387" cy="369332"/>
          </a:xfrm>
        </p:spPr>
        <p:txBody>
          <a:bodyPr anchor="ctr"/>
          <a:lstStyle/>
          <a:p>
            <a:r>
              <a:rPr lang="it-IT" dirty="0"/>
              <a:t>s319331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4454021B-81DC-9DD5-8871-DA410E351F2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44860" y="4549728"/>
            <a:ext cx="2576387" cy="205837"/>
          </a:xfrm>
        </p:spPr>
        <p:txBody>
          <a:bodyPr anchor="ctr"/>
          <a:lstStyle/>
          <a:p>
            <a:r>
              <a:rPr lang="en-US" dirty="0"/>
              <a:t>Francesca </a:t>
            </a:r>
            <a:r>
              <a:rPr lang="en-US" dirty="0" err="1"/>
              <a:t>Zafonte</a:t>
            </a:r>
            <a:endParaRPr lang="en-US" dirty="0"/>
          </a:p>
        </p:txBody>
      </p:sp>
      <p:sp>
        <p:nvSpPr>
          <p:cNvPr id="13" name="Segnaposto piè di pagina 12">
            <a:extLst>
              <a:ext uri="{FF2B5EF4-FFF2-40B4-BE49-F238E27FC236}">
                <a16:creationId xmlns:a16="http://schemas.microsoft.com/office/drawing/2014/main" id="{E4846CBF-E470-F331-04A4-9B5F7369B57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2518410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4CD09A8A-F76C-3017-E69C-9DFA784BB94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>
              <a:latin typeface="+mn-lt"/>
            </a:endParaRPr>
          </a:p>
        </p:txBody>
      </p:sp>
      <p:pic>
        <p:nvPicPr>
          <p:cNvPr id="32" name="Immagine 31" descr="Immagine che contiene edificio, aria aperta, vestiti, calzature">
            <a:extLst>
              <a:ext uri="{FF2B5EF4-FFF2-40B4-BE49-F238E27FC236}">
                <a16:creationId xmlns:a16="http://schemas.microsoft.com/office/drawing/2014/main" id="{E93E934C-DD5E-13A7-4AB6-D78A0AFFE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94" t="48169" r="39454" b="27478"/>
          <a:stretch/>
        </p:blipFill>
        <p:spPr>
          <a:xfrm>
            <a:off x="1787670" y="1834358"/>
            <a:ext cx="2339999" cy="2520000"/>
          </a:xfrm>
          <a:prstGeom prst="rect">
            <a:avLst/>
          </a:prstGeom>
        </p:spPr>
      </p:pic>
      <p:pic>
        <p:nvPicPr>
          <p:cNvPr id="33" name="Segnaposto immagine 23">
            <a:extLst>
              <a:ext uri="{FF2B5EF4-FFF2-40B4-BE49-F238E27FC236}">
                <a16:creationId xmlns:a16="http://schemas.microsoft.com/office/drawing/2014/main" id="{86A7603C-8F87-A060-3BB3-233A68A4FC2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/>
          <a:stretch/>
        </p:blipFill>
        <p:spPr>
          <a:xfrm>
            <a:off x="4814461" y="1834358"/>
            <a:ext cx="2340000" cy="2520000"/>
          </a:xfrm>
          <a:prstGeom prst="rect">
            <a:avLst/>
          </a:prstGeom>
        </p:spPr>
      </p:pic>
      <p:pic>
        <p:nvPicPr>
          <p:cNvPr id="21" name="Segnaposto immagine 20">
            <a:extLst>
              <a:ext uri="{FF2B5EF4-FFF2-40B4-BE49-F238E27FC236}">
                <a16:creationId xmlns:a16="http://schemas.microsoft.com/office/drawing/2014/main" id="{9CA82FFE-C539-3B95-B34D-202DD74F1F7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9" b="10669"/>
          <a:stretch>
            <a:fillRect/>
          </a:stretch>
        </p:blipFill>
        <p:spPr>
          <a:xfrm>
            <a:off x="7829550" y="1835150"/>
            <a:ext cx="2119313" cy="2519363"/>
          </a:xfrm>
        </p:spPr>
      </p:pic>
    </p:spTree>
    <p:extLst>
      <p:ext uri="{BB962C8B-B14F-4D97-AF65-F5344CB8AC3E}">
        <p14:creationId xmlns:p14="http://schemas.microsoft.com/office/powerpoint/2010/main" val="1306601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MMU xv6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726406" cy="36895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Direttorio</a:t>
            </a:r>
            <a:r>
              <a:rPr lang="en-US" dirty="0"/>
              <a:t> a </a:t>
            </a:r>
            <a:r>
              <a:rPr lang="en-US" b="1" dirty="0" err="1"/>
              <a:t>tre</a:t>
            </a:r>
            <a:r>
              <a:rPr lang="en-US" b="1" dirty="0"/>
              <a:t> </a:t>
            </a:r>
            <a:r>
              <a:rPr lang="en-US" b="1" dirty="0" err="1"/>
              <a:t>livelli</a:t>
            </a:r>
            <a:r>
              <a:rPr lang="en-US" b="1" dirty="0"/>
              <a:t> </a:t>
            </a:r>
            <a:r>
              <a:rPr lang="en-US" dirty="0" err="1"/>
              <a:t>ognuno</a:t>
            </a:r>
            <a:r>
              <a:rPr lang="en-US" dirty="0"/>
              <a:t> da 512 entries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Virtual address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39-bit </a:t>
            </a:r>
            <a:r>
              <a:rPr lang="en-US" dirty="0" err="1">
                <a:cs typeface="Courier New" panose="02070309020205020404" pitchFamily="49" charset="0"/>
              </a:rPr>
              <a:t>diviso</a:t>
            </a:r>
            <a:r>
              <a:rPr lang="en-US" dirty="0">
                <a:cs typeface="Courier New" panose="02070309020205020404" pitchFamily="49" charset="0"/>
              </a:rPr>
              <a:t> in 3 parti </a:t>
            </a:r>
            <a:r>
              <a:rPr lang="en-US" dirty="0" err="1">
                <a:cs typeface="Courier New" panose="02070309020205020404" pitchFamily="49" charset="0"/>
              </a:rPr>
              <a:t>ognuna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riferita</a:t>
            </a:r>
            <a:r>
              <a:rPr lang="en-US" dirty="0">
                <a:cs typeface="Courier New" panose="02070309020205020404" pitchFamily="49" charset="0"/>
              </a:rPr>
              <a:t> ad un </a:t>
            </a:r>
            <a:r>
              <a:rPr lang="en-US" dirty="0" err="1">
                <a:cs typeface="Courier New" panose="02070309020205020404" pitchFamily="49" charset="0"/>
              </a:rPr>
              <a:t>livello</a:t>
            </a:r>
            <a:r>
              <a:rPr lang="en-US" dirty="0">
                <a:cs typeface="Courier New" panose="02070309020205020404" pitchFamily="49" charset="0"/>
              </a:rPr>
              <a:t> di </a:t>
            </a:r>
            <a:r>
              <a:rPr lang="en-US" dirty="0" err="1">
                <a:cs typeface="Courier New" panose="02070309020205020404" pitchFamily="49" charset="0"/>
              </a:rPr>
              <a:t>direttorio</a:t>
            </a:r>
            <a:r>
              <a:rPr lang="en-US" dirty="0">
                <a:cs typeface="Courier New" panose="02070309020205020404" pitchFamily="49" charset="0"/>
              </a:rPr>
              <a:t> +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12-bit</a:t>
            </a:r>
            <a:r>
              <a:rPr lang="en-US" dirty="0">
                <a:cs typeface="Courier New" panose="02070309020205020404" pitchFamily="49" charset="0"/>
              </a:rPr>
              <a:t> offset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 </a:t>
            </a:r>
            <a:r>
              <a:rPr lang="en-US" dirty="0" err="1"/>
              <a:t>traduzione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utilizzato</a:t>
            </a:r>
            <a:r>
              <a:rPr lang="en-US" dirty="0"/>
              <a:t> il </a:t>
            </a:r>
            <a:r>
              <a:rPr lang="en-US" dirty="0" err="1"/>
              <a:t>seguente</a:t>
            </a:r>
            <a:r>
              <a:rPr lang="en-US" dirty="0"/>
              <a:t> </a:t>
            </a:r>
            <a:r>
              <a:rPr lang="en-US" b="1" dirty="0" err="1"/>
              <a:t>algoritmo</a:t>
            </a:r>
            <a:r>
              <a:rPr lang="en-US" dirty="0"/>
              <a:t>:</a:t>
            </a:r>
          </a:p>
          <a:p>
            <a:pPr marL="1428750" lvl="1" indent="-742950">
              <a:buFont typeface="+mj-lt"/>
              <a:buAutoNum type="arabicPeriod"/>
            </a:pPr>
            <a:r>
              <a:rPr lang="en-US" sz="1600" dirty="0" err="1"/>
              <a:t>Legge</a:t>
            </a:r>
            <a:r>
              <a:rPr lang="en-US" sz="1600" dirty="0"/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satp</a:t>
            </a:r>
            <a:r>
              <a:rPr lang="en-US" sz="1600" dirty="0"/>
              <a:t> e </a:t>
            </a:r>
            <a:r>
              <a:rPr lang="en-US" sz="1600" dirty="0" err="1"/>
              <a:t>trova</a:t>
            </a:r>
            <a:r>
              <a:rPr lang="en-US" sz="1600" dirty="0"/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PPN</a:t>
            </a:r>
            <a:r>
              <a:rPr lang="en-US" sz="1600" dirty="0"/>
              <a:t> di </a:t>
            </a:r>
            <a:r>
              <a:rPr lang="en-US" sz="1600" b="1" dirty="0" err="1"/>
              <a:t>partenza</a:t>
            </a:r>
            <a:endParaRPr lang="en-US" sz="1600" b="1" dirty="0"/>
          </a:p>
          <a:p>
            <a:pPr marL="1428750" lvl="1" indent="-74295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PPN * 4096 + VPN[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* 8</a:t>
            </a:r>
          </a:p>
          <a:p>
            <a:pPr marL="1428750" lvl="1" indent="-742950">
              <a:buFont typeface="+mj-lt"/>
              <a:buAutoNum type="arabicPeriod"/>
            </a:pPr>
            <a:r>
              <a:rPr lang="en-US" sz="1600" dirty="0"/>
              <a:t>Se bit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 = 0 </a:t>
            </a:r>
            <a:r>
              <a:rPr lang="en-US" sz="1600" dirty="0" err="1"/>
              <a:t>allora</a:t>
            </a:r>
            <a:r>
              <a:rPr lang="en-US" sz="1600" dirty="0"/>
              <a:t> </a:t>
            </a:r>
            <a:r>
              <a:rPr lang="en-US" sz="1600" b="1" dirty="0"/>
              <a:t>page fault</a:t>
            </a:r>
          </a:p>
          <a:p>
            <a:pPr marL="1428750" lvl="1" indent="-742950">
              <a:buFont typeface="+mj-lt"/>
              <a:buAutoNum type="arabicPeriod"/>
            </a:pPr>
            <a:r>
              <a:rPr lang="en-US" sz="1600" dirty="0"/>
              <a:t>Se bit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 = 1 </a:t>
            </a:r>
            <a:r>
              <a:rPr lang="en-US" sz="1600" dirty="0"/>
              <a:t>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RWX = 0 </a:t>
            </a:r>
            <a:r>
              <a:rPr lang="en-US" sz="1600" b="1" dirty="0"/>
              <a:t>branch</a:t>
            </a:r>
            <a:r>
              <a:rPr lang="en-US" sz="1600" dirty="0"/>
              <a:t> </a:t>
            </a:r>
            <a:r>
              <a:rPr lang="en-US" sz="1600" dirty="0" err="1"/>
              <a:t>altrimenti</a:t>
            </a:r>
            <a:r>
              <a:rPr lang="en-US" sz="1600" dirty="0"/>
              <a:t> è </a:t>
            </a:r>
            <a:r>
              <a:rPr lang="en-US" sz="1600" dirty="0" err="1"/>
              <a:t>l’</a:t>
            </a:r>
            <a:r>
              <a:rPr lang="en-US" sz="1600" b="1" dirty="0" err="1"/>
              <a:t>indirizzo</a:t>
            </a:r>
            <a:r>
              <a:rPr lang="en-US" sz="1600" b="1" dirty="0"/>
              <a:t> </a:t>
            </a:r>
            <a:r>
              <a:rPr lang="en-US" sz="1600" b="1" dirty="0" err="1"/>
              <a:t>cercato</a:t>
            </a:r>
            <a:endParaRPr lang="en-US" sz="1600" b="1" dirty="0"/>
          </a:p>
          <a:p>
            <a:pPr marL="1428750" lvl="1" indent="-742950">
              <a:buFont typeface="+mj-lt"/>
              <a:buAutoNum type="arabicPeriod"/>
            </a:pPr>
            <a:r>
              <a:rPr lang="en-US" sz="1600" dirty="0"/>
              <a:t>Si </a:t>
            </a:r>
            <a:r>
              <a:rPr lang="en-US" sz="1600" b="1" dirty="0" err="1"/>
              <a:t>ripete</a:t>
            </a:r>
            <a:r>
              <a:rPr lang="en-US" sz="1600" dirty="0"/>
              <a:t> il punto </a:t>
            </a:r>
            <a:r>
              <a:rPr lang="en-US" sz="1600" b="1" dirty="0"/>
              <a:t>2</a:t>
            </a:r>
            <a:r>
              <a:rPr lang="en-US" sz="1600" dirty="0"/>
              <a:t> </a:t>
            </a:r>
          </a:p>
          <a:p>
            <a:pPr marL="1428750" lvl="1" indent="-742950">
              <a:buFont typeface="+mj-lt"/>
              <a:buAutoNum type="arabicPeriod"/>
            </a:pPr>
            <a:r>
              <a:rPr lang="en-US" sz="1600" dirty="0" err="1"/>
              <a:t>Quando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trova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comunica</a:t>
            </a:r>
            <a:r>
              <a:rPr lang="en-US" sz="1600" dirty="0"/>
              <a:t> </a:t>
            </a:r>
            <a:r>
              <a:rPr lang="en-US" sz="1600" dirty="0" err="1"/>
              <a:t>alla</a:t>
            </a:r>
            <a:r>
              <a:rPr lang="en-US" sz="1600" dirty="0"/>
              <a:t> MMU </a:t>
            </a:r>
            <a:r>
              <a:rPr lang="en-US" sz="1600" dirty="0" err="1"/>
              <a:t>l’</a:t>
            </a:r>
            <a:r>
              <a:rPr lang="en-US" sz="1600" b="1" dirty="0" err="1"/>
              <a:t>indirizzo</a:t>
            </a:r>
            <a:r>
              <a:rPr lang="en-US" sz="1600" b="1" dirty="0"/>
              <a:t> </a:t>
            </a:r>
            <a:r>
              <a:rPr lang="en-US" sz="1600" b="1" dirty="0" err="1"/>
              <a:t>fisico</a:t>
            </a:r>
            <a:endParaRPr lang="en-US" sz="1600" b="1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>
              <a:latin typeface="+mn-lt"/>
            </a:endParaRPr>
          </a:p>
        </p:txBody>
      </p:sp>
      <p:pic>
        <p:nvPicPr>
          <p:cNvPr id="7" name="Immagine 6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073E078F-6E7C-8082-CC57-462E7EC7E6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38"/>
          <a:stretch/>
        </p:blipFill>
        <p:spPr>
          <a:xfrm>
            <a:off x="5538982" y="1737713"/>
            <a:ext cx="7137105" cy="41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16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0C0E5A21-2EEE-D42B-E721-007823C54D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" r="367" b="327"/>
          <a:stretch/>
        </p:blipFill>
        <p:spPr>
          <a:xfrm>
            <a:off x="5905500" y="4179166"/>
            <a:ext cx="6129071" cy="1799771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os161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Uno scheduler </a:t>
            </a:r>
            <a:r>
              <a:rPr lang="en-US" dirty="0"/>
              <a:t>per </a:t>
            </a:r>
            <a:r>
              <a:rPr lang="en-US" dirty="0" err="1"/>
              <a:t>l’intero</a:t>
            </a:r>
            <a:r>
              <a:rPr lang="en-US" dirty="0"/>
              <a:t> OS </a:t>
            </a:r>
            <a:r>
              <a:rPr lang="en-US" dirty="0" err="1"/>
              <a:t>che</a:t>
            </a:r>
            <a:r>
              <a:rPr lang="en-US" dirty="0"/>
              <a:t> decide in </a:t>
            </a:r>
            <a:r>
              <a:rPr lang="en-US" dirty="0" err="1"/>
              <a:t>che</a:t>
            </a:r>
            <a:r>
              <a:rPr lang="en-US" dirty="0"/>
              <a:t> CPU </a:t>
            </a:r>
            <a:r>
              <a:rPr lang="en-US" dirty="0" err="1"/>
              <a:t>migrare</a:t>
            </a:r>
            <a:r>
              <a:rPr lang="en-US" dirty="0"/>
              <a:t> il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Preemptive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Round-Robin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Timer Interrupt </a:t>
            </a:r>
            <a:r>
              <a:rPr lang="en-US" dirty="0" err="1"/>
              <a:t>chiamato</a:t>
            </a:r>
            <a:r>
              <a:rPr lang="en-US" dirty="0"/>
              <a:t> 100 volte al secondo, ma la </a:t>
            </a:r>
            <a:r>
              <a:rPr lang="en-US" dirty="0" err="1"/>
              <a:t>funzione</a:t>
            </a:r>
            <a:r>
              <a:rPr lang="en-US" dirty="0"/>
              <a:t> di </a:t>
            </a:r>
            <a:r>
              <a:rPr lang="en-US" b="1" dirty="0"/>
              <a:t>scheduling</a:t>
            </a:r>
            <a:r>
              <a:rPr lang="en-US" dirty="0"/>
              <a:t> </a:t>
            </a:r>
            <a:r>
              <a:rPr lang="en-US" b="1" dirty="0"/>
              <a:t>25</a:t>
            </a:r>
            <a:r>
              <a:rPr lang="en-US" dirty="0"/>
              <a:t>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>
              <a:latin typeface="+mn-lt"/>
            </a:endParaRPr>
          </a:p>
        </p:txBody>
      </p:sp>
      <p:pic>
        <p:nvPicPr>
          <p:cNvPr id="14" name="Immagine 1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1190FCC-D91E-7557-6510-06C1FC000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1129604"/>
            <a:ext cx="6129071" cy="286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30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09EF045B-4E1A-6D0A-C0B3-D009AD94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1044268"/>
            <a:ext cx="5905500" cy="5285422"/>
          </a:xfrm>
          <a:prstGeom prst="rect">
            <a:avLst/>
          </a:prstGeom>
          <a:noFill/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/>
              <a:t>Scheduling xv6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 thread scheduler per </a:t>
            </a:r>
            <a:r>
              <a:rPr lang="en-US" b="1" dirty="0" err="1"/>
              <a:t>ogni</a:t>
            </a:r>
            <a:r>
              <a:rPr lang="en-US" dirty="0"/>
              <a:t>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Preemptive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Round-Robin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Timer Interrupt </a:t>
            </a:r>
            <a:r>
              <a:rPr lang="en-US" dirty="0" err="1"/>
              <a:t>chiamato</a:t>
            </a:r>
            <a:r>
              <a:rPr lang="en-US" dirty="0"/>
              <a:t> </a:t>
            </a:r>
            <a:r>
              <a:rPr lang="en-US" b="1" dirty="0"/>
              <a:t>10</a:t>
            </a:r>
            <a:r>
              <a:rPr lang="en-US" dirty="0"/>
              <a:t> volte al </a:t>
            </a:r>
            <a:r>
              <a:rPr lang="en-US" b="1" dirty="0"/>
              <a:t>secondo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D078C0DB-5F73-07A2-D271-8AFC370D42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</p:spTree>
    <p:extLst>
      <p:ext uri="{BB962C8B-B14F-4D97-AF65-F5344CB8AC3E}">
        <p14:creationId xmlns:p14="http://schemas.microsoft.com/office/powerpoint/2010/main" val="145272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665752" cy="610863"/>
          </a:xfrm>
        </p:spPr>
        <p:txBody>
          <a:bodyPr>
            <a:normAutofit/>
          </a:bodyPr>
          <a:lstStyle/>
          <a:p>
            <a:r>
              <a:rPr lang="en-US" dirty="0" err="1"/>
              <a:t>Meccanismi</a:t>
            </a:r>
            <a:r>
              <a:rPr lang="en-US" dirty="0"/>
              <a:t> di </a:t>
            </a:r>
            <a:r>
              <a:rPr lang="en-US" dirty="0" err="1"/>
              <a:t>sincronizzazione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>
              <a:latin typeface="+mn-lt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C57EB0-F6F4-D6C4-5B67-859E1F69D3B5}"/>
              </a:ext>
            </a:extLst>
          </p:cNvPr>
          <p:cNvSpPr txBox="1"/>
          <p:nvPr/>
        </p:nvSpPr>
        <p:spPr>
          <a:xfrm>
            <a:off x="887823" y="2305615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SPINLOCK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WAIT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SEMAFORI E SLEEPLOCK</a:t>
            </a:r>
          </a:p>
        </p:txBody>
      </p:sp>
    </p:spTree>
    <p:extLst>
      <p:ext uri="{BB962C8B-B14F-4D97-AF65-F5344CB8AC3E}">
        <p14:creationId xmlns:p14="http://schemas.microsoft.com/office/powerpoint/2010/main" val="1827156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665752" cy="610863"/>
          </a:xfrm>
        </p:spPr>
        <p:txBody>
          <a:bodyPr>
            <a:normAutofit/>
          </a:bodyPr>
          <a:lstStyle/>
          <a:p>
            <a:r>
              <a:rPr lang="it-IT" sz="4000" dirty="0"/>
              <a:t>SPINLOCK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>
              <a:latin typeface="+mn-lt"/>
            </a:endParaRPr>
          </a:p>
        </p:txBody>
      </p:sp>
      <p:pic>
        <p:nvPicPr>
          <p:cNvPr id="7" name="Immagine 6" descr="Immagine che contiene schermata, testo, Carattere&#10;&#10;Descrizione generata automaticamente">
            <a:extLst>
              <a:ext uri="{FF2B5EF4-FFF2-40B4-BE49-F238E27FC236}">
                <a16:creationId xmlns:a16="http://schemas.microsoft.com/office/drawing/2014/main" id="{64D112CA-FCB4-E79B-12D4-FFE8B08D1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715033"/>
            <a:ext cx="7772400" cy="1088740"/>
          </a:xfrm>
          <a:prstGeom prst="rect">
            <a:avLst/>
          </a:prstGeom>
        </p:spPr>
      </p:pic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5443B68E-FE03-58B3-B5CD-576DD949444C}"/>
              </a:ext>
            </a:extLst>
          </p:cNvPr>
          <p:cNvSpPr txBox="1">
            <a:spLocks/>
          </p:cNvSpPr>
          <p:nvPr/>
        </p:nvSpPr>
        <p:spPr>
          <a:xfrm>
            <a:off x="964023" y="2299994"/>
            <a:ext cx="871046" cy="2957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OS161</a:t>
            </a:r>
            <a:endParaRPr lang="en-US" b="1" dirty="0"/>
          </a:p>
        </p:txBody>
      </p:sp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59DACB3-FFE6-CB15-4DE2-171B21024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930" y="4634050"/>
            <a:ext cx="7429500" cy="1117600"/>
          </a:xfrm>
          <a:prstGeom prst="rect">
            <a:avLst/>
          </a:prstGeom>
        </p:spPr>
      </p:pic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2E132792-F45D-BF1B-F8D4-D96CDF810EB9}"/>
              </a:ext>
            </a:extLst>
          </p:cNvPr>
          <p:cNvSpPr txBox="1">
            <a:spLocks/>
          </p:cNvSpPr>
          <p:nvPr/>
        </p:nvSpPr>
        <p:spPr>
          <a:xfrm>
            <a:off x="3958658" y="4288164"/>
            <a:ext cx="871046" cy="2957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XV6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71A253BF-E114-E5FE-B1D5-20C02D4516DE}"/>
                  </a:ext>
                </a:extLst>
              </p14:cNvPr>
              <p14:cNvContentPartPr/>
              <p14:nvPr/>
            </p14:nvContentPartPr>
            <p14:xfrm>
              <a:off x="9345882" y="-219214"/>
              <a:ext cx="360" cy="36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71A253BF-E114-E5FE-B1D5-20C02D4516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09882" y="-29121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CD9CF976-066A-0269-E04C-45EF7324656F}"/>
                  </a:ext>
                </a:extLst>
              </p14:cNvPr>
              <p14:cNvContentPartPr/>
              <p14:nvPr/>
            </p14:nvContentPartPr>
            <p14:xfrm>
              <a:off x="1893522" y="2927186"/>
              <a:ext cx="2476800" cy="4176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CD9CF976-066A-0269-E04C-45EF732465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7522" y="2855186"/>
                <a:ext cx="25484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824FA4E1-17A9-D977-5117-9A36E6D68C1C}"/>
                  </a:ext>
                </a:extLst>
              </p14:cNvPr>
              <p14:cNvContentPartPr/>
              <p14:nvPr/>
            </p14:nvContentPartPr>
            <p14:xfrm>
              <a:off x="4704762" y="4919426"/>
              <a:ext cx="1076040" cy="651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824FA4E1-17A9-D977-5117-9A36E6D68C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69122" y="4847426"/>
                <a:ext cx="1147680" cy="20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8172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6793624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SPINLOCK_ACQUIRE OS161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397080"/>
            <a:ext cx="4572001" cy="2795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+ </a:t>
            </a:r>
            <a:r>
              <a:rPr lang="en-US" dirty="0" err="1"/>
              <a:t>test_and_set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>
              <a:latin typeface="+mn-lt"/>
            </a:endParaRPr>
          </a:p>
        </p:txBody>
      </p:sp>
      <p:pic>
        <p:nvPicPr>
          <p:cNvPr id="10" name="Immagine 9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60986103-95D1-6AC9-4DFE-D6FE3330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793" y="1420333"/>
            <a:ext cx="6793624" cy="5159538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113C10D-42B9-835F-96DE-7C5035F4F7C4}"/>
              </a:ext>
            </a:extLst>
          </p:cNvPr>
          <p:cNvSpPr/>
          <p:nvPr/>
        </p:nvSpPr>
        <p:spPr>
          <a:xfrm>
            <a:off x="5133860" y="4032173"/>
            <a:ext cx="6180463" cy="1432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9717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6191251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SPINLOCK_ACQUIRE XV6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Test_and_set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>
              <a:latin typeface="+mn-lt"/>
            </a:endParaRPr>
          </a:p>
        </p:txBody>
      </p:sp>
      <p:pic>
        <p:nvPicPr>
          <p:cNvPr id="2" name="Immagine 1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BB1AD84A-EAC1-4146-9968-582042EE7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066" y="1843582"/>
            <a:ext cx="7479894" cy="4244283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C255F12F-8B6A-72C4-8784-F2E68413ACF0}"/>
              </a:ext>
            </a:extLst>
          </p:cNvPr>
          <p:cNvSpPr/>
          <p:nvPr/>
        </p:nvSpPr>
        <p:spPr>
          <a:xfrm>
            <a:off x="4858438" y="3249626"/>
            <a:ext cx="6499952" cy="1432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9476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7305676" cy="610863"/>
          </a:xfrm>
        </p:spPr>
        <p:txBody>
          <a:bodyPr>
            <a:normAutofit/>
          </a:bodyPr>
          <a:lstStyle/>
          <a:p>
            <a:r>
              <a:rPr lang="en-US" sz="4000" dirty="0"/>
              <a:t>SPINLOCK_RELEASE OS161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>
              <a:latin typeface="+mn-lt"/>
            </a:endParaRPr>
          </a:p>
        </p:txBody>
      </p:sp>
      <p:pic>
        <p:nvPicPr>
          <p:cNvPr id="2" name="Immagine 1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39EB4ACB-85F4-C8A2-D556-A36F57E36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539" y="1883103"/>
            <a:ext cx="7124700" cy="4102100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8EAB086-96C2-7012-815D-906872129B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/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Variabile</a:t>
            </a:r>
            <a:r>
              <a:rPr lang="en-US" dirty="0"/>
              <a:t> </a:t>
            </a:r>
            <a:r>
              <a:rPr lang="en-US" dirty="0" err="1"/>
              <a:t>impostata</a:t>
            </a:r>
            <a:r>
              <a:rPr lang="en-US" dirty="0"/>
              <a:t> a 0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28278C6-1E3F-EB1E-D2AC-27A26C13BE16}"/>
              </a:ext>
            </a:extLst>
          </p:cNvPr>
          <p:cNvSpPr/>
          <p:nvPr/>
        </p:nvSpPr>
        <p:spPr>
          <a:xfrm>
            <a:off x="4708078" y="4102706"/>
            <a:ext cx="5592693" cy="1432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2693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6858001" cy="610863"/>
          </a:xfrm>
        </p:spPr>
        <p:txBody>
          <a:bodyPr>
            <a:normAutofit/>
          </a:bodyPr>
          <a:lstStyle/>
          <a:p>
            <a:r>
              <a:rPr lang="en-US" sz="4000" dirty="0"/>
              <a:t>SPINLOCK_RELEASE XV6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>
              <a:latin typeface="+mn-lt"/>
            </a:endParaRPr>
          </a:p>
        </p:txBody>
      </p:sp>
      <p:pic>
        <p:nvPicPr>
          <p:cNvPr id="7" name="Immagine 6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7E2B7D20-51C1-7739-7013-4F389E0F1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76" y="2210997"/>
            <a:ext cx="7772400" cy="3167399"/>
          </a:xfrm>
          <a:prstGeom prst="rect">
            <a:avLst/>
          </a:prstGeom>
        </p:spPr>
      </p:pic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7493C886-05D7-E96F-8EC8-50F342F4C7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2552277" cy="2795232"/>
          </a:xfrm>
        </p:spPr>
        <p:txBody>
          <a:bodyPr/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Variabile</a:t>
            </a:r>
            <a:r>
              <a:rPr lang="en-US" dirty="0"/>
              <a:t> </a:t>
            </a:r>
            <a:r>
              <a:rPr lang="en-US" dirty="0" err="1"/>
              <a:t>impostata</a:t>
            </a:r>
            <a:r>
              <a:rPr lang="en-US" dirty="0"/>
              <a:t> a 0 </a:t>
            </a:r>
            <a:r>
              <a:rPr lang="en-US" dirty="0" err="1"/>
              <a:t>tramite</a:t>
            </a:r>
            <a:r>
              <a:rPr lang="en-US" dirty="0"/>
              <a:t> </a:t>
            </a:r>
            <a:r>
              <a:rPr lang="en-US" dirty="0" err="1"/>
              <a:t>l’utilizzo</a:t>
            </a:r>
            <a:r>
              <a:rPr lang="en-US" dirty="0"/>
              <a:t> di </a:t>
            </a:r>
            <a:r>
              <a:rPr lang="en-US" dirty="0" err="1"/>
              <a:t>un’operazione</a:t>
            </a:r>
            <a:r>
              <a:rPr lang="en-US" dirty="0"/>
              <a:t> </a:t>
            </a:r>
            <a:r>
              <a:rPr lang="en-US" dirty="0" err="1"/>
              <a:t>atomica</a:t>
            </a:r>
            <a:endParaRPr lang="en-US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255971A-7D07-D196-F42A-722C84E133E9}"/>
              </a:ext>
            </a:extLst>
          </p:cNvPr>
          <p:cNvSpPr/>
          <p:nvPr/>
        </p:nvSpPr>
        <p:spPr>
          <a:xfrm>
            <a:off x="4273759" y="4010140"/>
            <a:ext cx="7117681" cy="683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736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703727" cy="610863"/>
          </a:xfrm>
        </p:spPr>
        <p:txBody>
          <a:bodyPr>
            <a:normAutofit/>
          </a:bodyPr>
          <a:lstStyle/>
          <a:p>
            <a:r>
              <a:rPr lang="it-IT" sz="4000" dirty="0"/>
              <a:t>WAIT CHANNELS</a:t>
            </a:r>
            <a:endParaRPr lang="en-US" sz="40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4023" y="2343185"/>
            <a:ext cx="4572001" cy="2795232"/>
          </a:xfrm>
        </p:spPr>
        <p:txBody>
          <a:bodyPr/>
          <a:lstStyle/>
          <a:p>
            <a:r>
              <a:rPr lang="en-US" sz="2000" b="1" dirty="0"/>
              <a:t>OS161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Struct vera e propria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/>
              <a:t>XV6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Campo </a:t>
            </a:r>
            <a:r>
              <a:rPr lang="en-US" dirty="0" err="1"/>
              <a:t>nella</a:t>
            </a:r>
            <a:r>
              <a:rPr lang="en-US" dirty="0"/>
              <a:t> struct proc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>
              <a:latin typeface="+mn-lt"/>
            </a:endParaRPr>
          </a:p>
        </p:txBody>
      </p:sp>
      <p:pic>
        <p:nvPicPr>
          <p:cNvPr id="2" name="Immagine 1" descr="Immagine che contiene schermata, testo, Carattere&#10;&#10;Descrizione generata automaticamente">
            <a:extLst>
              <a:ext uri="{FF2B5EF4-FFF2-40B4-BE49-F238E27FC236}">
                <a16:creationId xmlns:a16="http://schemas.microsoft.com/office/drawing/2014/main" id="{5C8B376C-8148-9FB7-2C50-9DB05AA6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930" y="2713528"/>
            <a:ext cx="7188200" cy="939800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0E236D79-1C80-B994-E290-FDDAA763A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930" y="4614935"/>
            <a:ext cx="7772400" cy="15741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825BDB38-5C5D-A988-B5D2-7947D30BACF9}"/>
                  </a:ext>
                </a:extLst>
              </p14:cNvPr>
              <p14:cNvContentPartPr/>
              <p14:nvPr/>
            </p14:nvContentPartPr>
            <p14:xfrm>
              <a:off x="4760232" y="5114546"/>
              <a:ext cx="1109880" cy="9504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825BDB38-5C5D-A988-B5D2-7947D30BAC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24592" y="5042906"/>
                <a:ext cx="1181520" cy="2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351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1CB326-ABB5-CC5E-582D-ADCFC505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701AC8A-047F-1044-E880-DDDAEAF86B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4812" y="2633630"/>
            <a:ext cx="2133600" cy="3693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Confronto</a:t>
            </a:r>
            <a:r>
              <a:rPr lang="en-US" sz="1600" b="1" dirty="0"/>
              <a:t> </a:t>
            </a:r>
            <a:r>
              <a:rPr lang="en-US" sz="1600" b="1" dirty="0" err="1"/>
              <a:t>generale</a:t>
            </a:r>
            <a:endParaRPr lang="en-US" sz="1600" b="1" dirty="0"/>
          </a:p>
          <a:p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CE69C53-CB8B-214F-0F14-E1A9241B14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System Calls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599E050-4532-0E12-8646-39DF74D7D8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633630"/>
            <a:ext cx="2128157" cy="8647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Confronto</a:t>
            </a:r>
            <a:r>
              <a:rPr lang="en-US" sz="1600" b="1" dirty="0"/>
              <a:t> </a:t>
            </a:r>
            <a:r>
              <a:rPr lang="en-US" sz="1600" b="1" dirty="0" err="1"/>
              <a:t>generale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MMU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0693C17-7C6C-AF88-764A-243D35F79E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Memoria </a:t>
            </a:r>
            <a:r>
              <a:rPr lang="en-US" dirty="0" err="1"/>
              <a:t>Virtuale</a:t>
            </a:r>
            <a:endParaRPr lang="en-US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7283E4A-9026-BA5A-2FB5-86EE8C2E30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14036"/>
            <a:ext cx="2133600" cy="3693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Scheduler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AE2A4D7-DDAF-C836-C3D2-3577E91DC6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428680"/>
            <a:ext cx="2133600" cy="205837"/>
          </a:xfrm>
        </p:spPr>
        <p:txBody>
          <a:bodyPr/>
          <a:lstStyle/>
          <a:p>
            <a:r>
              <a:rPr lang="en-US" dirty="0" err="1"/>
              <a:t>Algoritmi</a:t>
            </a:r>
            <a:r>
              <a:rPr lang="en-US" dirty="0"/>
              <a:t> di Scheduling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47A7FC95-74D3-E4B0-E903-25999906F6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1" y="5114035"/>
            <a:ext cx="2577677" cy="45082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Confronto</a:t>
            </a:r>
            <a:r>
              <a:rPr lang="en-US" sz="1600" b="1" dirty="0"/>
              <a:t> tra spinlock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Confronto</a:t>
            </a:r>
            <a:r>
              <a:rPr lang="en-US" sz="1600" b="1" dirty="0"/>
              <a:t> tra wait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Semafori</a:t>
            </a:r>
            <a:r>
              <a:rPr lang="en-US" sz="1600" b="1" dirty="0"/>
              <a:t> e </a:t>
            </a:r>
            <a:r>
              <a:rPr lang="en-US" sz="1600" b="1" dirty="0" err="1"/>
              <a:t>sleeplock</a:t>
            </a:r>
            <a:endParaRPr lang="en-US" sz="1600" b="1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667D8BF5-E3AC-F783-98E8-DDC42497F2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428681"/>
            <a:ext cx="2128157" cy="205837"/>
          </a:xfrm>
        </p:spPr>
        <p:txBody>
          <a:bodyPr/>
          <a:lstStyle/>
          <a:p>
            <a:r>
              <a:rPr lang="en-US" dirty="0" err="1"/>
              <a:t>Meccanismi</a:t>
            </a:r>
            <a:r>
              <a:rPr lang="en-US" dirty="0"/>
              <a:t> di </a:t>
            </a:r>
            <a:r>
              <a:rPr lang="en-US" dirty="0" err="1"/>
              <a:t>Sincronizzazione</a:t>
            </a:r>
            <a:endParaRPr lang="en-US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68ACF311-F0FA-76F8-58CD-102D9C7693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14036"/>
            <a:ext cx="2129245" cy="3693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TLB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CED64F88-E4B3-60E4-C08E-CE48FE1E2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428680"/>
            <a:ext cx="2129245" cy="205837"/>
          </a:xfrm>
        </p:spPr>
        <p:txBody>
          <a:bodyPr/>
          <a:lstStyle/>
          <a:p>
            <a:r>
              <a:rPr lang="en-US" dirty="0" err="1"/>
              <a:t>Altre</a:t>
            </a:r>
            <a:r>
              <a:rPr lang="en-US" dirty="0"/>
              <a:t>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Rilevanti</a:t>
            </a:r>
            <a:endParaRPr lang="en-US" dirty="0"/>
          </a:p>
        </p:txBody>
      </p:sp>
      <p:sp>
        <p:nvSpPr>
          <p:cNvPr id="13" name="Segnaposto piè di pagina 12">
            <a:extLst>
              <a:ext uri="{FF2B5EF4-FFF2-40B4-BE49-F238E27FC236}">
                <a16:creationId xmlns:a16="http://schemas.microsoft.com/office/drawing/2014/main" id="{D665DB57-0EB3-CA69-5B59-ADDF1E3B34F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1494789" y="6332220"/>
            <a:ext cx="25776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117A292E-7DD6-0B46-F68F-75CB894E9C7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6200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WCHAN_SLEEP OS161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>
              <a:latin typeface="+mn-l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E8ED29F-029C-D59D-2C0B-68A70661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636" y="2137401"/>
            <a:ext cx="7591425" cy="3572435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ED4C6A8-B5FD-6CE3-950D-3CC547FE2E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2289363"/>
            <a:ext cx="2407646" cy="2795232"/>
          </a:xfrm>
        </p:spPr>
        <p:txBody>
          <a:bodyPr/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Chiamata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thread_switch</a:t>
            </a:r>
            <a:endParaRPr lang="en-US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6D3E8B7-ECA8-954E-65A6-8EF44F0073EC}"/>
              </a:ext>
            </a:extLst>
          </p:cNvPr>
          <p:cNvSpPr/>
          <p:nvPr/>
        </p:nvSpPr>
        <p:spPr>
          <a:xfrm>
            <a:off x="4047066" y="4329629"/>
            <a:ext cx="6540144" cy="661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8054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WCHAN_SLEEP XV6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0C69B96-7C2D-3F65-EDD6-389B9D867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066" y="2196969"/>
            <a:ext cx="7077075" cy="3865089"/>
          </a:xfrm>
          <a:prstGeom prst="rect">
            <a:avLst/>
          </a:prstGeom>
        </p:spPr>
      </p:pic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16D3DE33-AF41-1943-FC0B-1A5F58EC4C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3094567" cy="2795232"/>
          </a:xfrm>
        </p:spPr>
        <p:txBody>
          <a:bodyPr/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Effettua</a:t>
            </a:r>
            <a:r>
              <a:rPr lang="en-US" dirty="0"/>
              <a:t> le </a:t>
            </a:r>
            <a:r>
              <a:rPr lang="en-US" dirty="0" err="1"/>
              <a:t>stesse</a:t>
            </a:r>
            <a:r>
              <a:rPr lang="en-US" dirty="0"/>
              <a:t> </a:t>
            </a:r>
            <a:r>
              <a:rPr lang="en-US" dirty="0" err="1"/>
              <a:t>operazioni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thread_switch</a:t>
            </a:r>
            <a:r>
              <a:rPr lang="en-US" dirty="0"/>
              <a:t> di OS161</a:t>
            </a:r>
          </a:p>
        </p:txBody>
      </p:sp>
    </p:spTree>
    <p:extLst>
      <p:ext uri="{BB962C8B-B14F-4D97-AF65-F5344CB8AC3E}">
        <p14:creationId xmlns:p14="http://schemas.microsoft.com/office/powerpoint/2010/main" val="1496754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6515101" cy="610863"/>
          </a:xfrm>
        </p:spPr>
        <p:txBody>
          <a:bodyPr>
            <a:noAutofit/>
          </a:bodyPr>
          <a:lstStyle/>
          <a:p>
            <a:r>
              <a:rPr lang="en-US" sz="4000" dirty="0"/>
              <a:t>WCHAN_WAKEALL OS161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>
              <a:latin typeface="+mn-l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5295836-7944-AB49-E8EE-D808AF3FB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42" y="2053179"/>
            <a:ext cx="7067550" cy="4081393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8EABB54-BDAB-18ED-AF47-6958C927C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2289363"/>
            <a:ext cx="2881370" cy="2795232"/>
          </a:xfrm>
        </p:spPr>
        <p:txBody>
          <a:bodyPr/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risvegliati</a:t>
            </a:r>
            <a:r>
              <a:rPr lang="en-US" dirty="0"/>
              <a:t> tutti </a:t>
            </a:r>
            <a:r>
              <a:rPr lang="en-US" dirty="0" err="1"/>
              <a:t>i</a:t>
            </a:r>
            <a:r>
              <a:rPr lang="en-US" dirty="0"/>
              <a:t> thread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C38C460-25E6-E0E4-399C-35DC009AC1A2}"/>
              </a:ext>
            </a:extLst>
          </p:cNvPr>
          <p:cNvSpPr/>
          <p:nvPr/>
        </p:nvSpPr>
        <p:spPr>
          <a:xfrm>
            <a:off x="4704202" y="3910638"/>
            <a:ext cx="6081311" cy="1531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6106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6010276" cy="610863"/>
          </a:xfrm>
        </p:spPr>
        <p:txBody>
          <a:bodyPr>
            <a:noAutofit/>
          </a:bodyPr>
          <a:lstStyle/>
          <a:p>
            <a:r>
              <a:rPr lang="en-US" sz="4000" dirty="0"/>
              <a:t>WCHAN_WAKEALL XV6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E4A9091-783C-724A-631F-B9C89598D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066" y="2153261"/>
            <a:ext cx="7217951" cy="3769251"/>
          </a:xfrm>
          <a:prstGeom prst="rect">
            <a:avLst/>
          </a:prstGeom>
        </p:spPr>
      </p:pic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C56C39FA-2E3B-B6DC-FA63-29F2CBAE23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2278346"/>
            <a:ext cx="2881370" cy="2795232"/>
          </a:xfrm>
        </p:spPr>
        <p:txBody>
          <a:bodyPr/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risvegliati</a:t>
            </a:r>
            <a:r>
              <a:rPr lang="en-US" dirty="0"/>
              <a:t> tutti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processi</a:t>
            </a:r>
            <a:r>
              <a:rPr lang="en-US" dirty="0"/>
              <a:t> in </a:t>
            </a:r>
            <a:r>
              <a:rPr lang="en-US" dirty="0" err="1"/>
              <a:t>stato</a:t>
            </a:r>
            <a:r>
              <a:rPr lang="en-US" dirty="0"/>
              <a:t> SLEEPING e in </a:t>
            </a:r>
            <a:r>
              <a:rPr lang="en-US" dirty="0" err="1"/>
              <a:t>attesa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wchan</a:t>
            </a:r>
            <a:r>
              <a:rPr lang="en-US" dirty="0"/>
              <a:t> </a:t>
            </a:r>
            <a:r>
              <a:rPr lang="en-US" dirty="0" err="1"/>
              <a:t>corretto</a:t>
            </a:r>
            <a:endParaRPr lang="en-US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5B79FD3-3E68-3C8E-9CFE-EF3498B1DD3C}"/>
              </a:ext>
            </a:extLst>
          </p:cNvPr>
          <p:cNvSpPr/>
          <p:nvPr/>
        </p:nvSpPr>
        <p:spPr>
          <a:xfrm>
            <a:off x="4739548" y="3910987"/>
            <a:ext cx="6409522" cy="1013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127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WCHAN_WAKEONE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3094567" cy="2795232"/>
          </a:xfrm>
        </p:spPr>
        <p:txBody>
          <a:bodyPr/>
          <a:lstStyle/>
          <a:p>
            <a:r>
              <a:rPr lang="en-US" sz="2000" b="1" dirty="0"/>
              <a:t>OS161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risvegliato</a:t>
            </a:r>
            <a:r>
              <a:rPr lang="en-US" dirty="0"/>
              <a:t> il thread in </a:t>
            </a:r>
            <a:r>
              <a:rPr lang="en-US" dirty="0" err="1"/>
              <a:t>cima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lista</a:t>
            </a:r>
            <a:endParaRPr lang="en-US" dirty="0"/>
          </a:p>
          <a:p>
            <a:endParaRPr lang="en-US" sz="1400" dirty="0"/>
          </a:p>
          <a:p>
            <a:r>
              <a:rPr lang="en-US" sz="2000" b="1" dirty="0"/>
              <a:t>XV6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</a:t>
            </a:r>
            <a:r>
              <a:rPr lang="en-US" dirty="0" err="1"/>
              <a:t>esiste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simile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>
              <a:latin typeface="+mn-l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73AAE6A-9A27-80C6-FE93-C9F585588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616" y="1962150"/>
            <a:ext cx="7626385" cy="4216117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D785EFE-DA46-6783-60AB-D44FEA340BB9}"/>
              </a:ext>
            </a:extLst>
          </p:cNvPr>
          <p:cNvSpPr/>
          <p:nvPr/>
        </p:nvSpPr>
        <p:spPr>
          <a:xfrm>
            <a:off x="5078776" y="3334264"/>
            <a:ext cx="5827923" cy="705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6221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579907" cy="610863"/>
          </a:xfrm>
        </p:spPr>
        <p:txBody>
          <a:bodyPr>
            <a:normAutofit/>
          </a:bodyPr>
          <a:lstStyle/>
          <a:p>
            <a:r>
              <a:rPr lang="it-IT" sz="4000" dirty="0"/>
              <a:t>SEMAFORI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35</a:t>
            </a:fld>
            <a:endParaRPr lang="en-US" dirty="0">
              <a:latin typeface="+mn-lt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5443B68E-FE03-58B3-B5CD-576DD949444C}"/>
              </a:ext>
            </a:extLst>
          </p:cNvPr>
          <p:cNvSpPr txBox="1">
            <a:spLocks/>
          </p:cNvSpPr>
          <p:nvPr/>
        </p:nvSpPr>
        <p:spPr>
          <a:xfrm>
            <a:off x="964023" y="2158989"/>
            <a:ext cx="871046" cy="2957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OS161</a:t>
            </a:r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2E132792-F45D-BF1B-F8D4-D96CDF810EB9}"/>
              </a:ext>
            </a:extLst>
          </p:cNvPr>
          <p:cNvSpPr txBox="1">
            <a:spLocks/>
          </p:cNvSpPr>
          <p:nvPr/>
        </p:nvSpPr>
        <p:spPr>
          <a:xfrm>
            <a:off x="6552023" y="4643272"/>
            <a:ext cx="3272459" cy="7964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XV6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presenti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semafori</a:t>
            </a:r>
            <a:endParaRPr lang="en-US" dirty="0"/>
          </a:p>
        </p:txBody>
      </p:sp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996B82F-C5C1-2CB6-D110-818FF8318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3" y="2548157"/>
            <a:ext cx="5588000" cy="1435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F94D9F61-C461-23D7-6B7B-27FDE26F1171}"/>
                  </a:ext>
                </a:extLst>
              </p14:cNvPr>
              <p14:cNvContentPartPr/>
              <p14:nvPr/>
            </p14:nvContentPartPr>
            <p14:xfrm>
              <a:off x="2053136" y="3575546"/>
              <a:ext cx="2556000" cy="223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F94D9F61-C461-23D7-6B7B-27FDE26F11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496" y="3503546"/>
                <a:ext cx="2627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D3DE066F-EC03-351E-7FDE-1CFFDA2CEFBB}"/>
                  </a:ext>
                </a:extLst>
              </p14:cNvPr>
              <p14:cNvContentPartPr/>
              <p14:nvPr/>
            </p14:nvContentPartPr>
            <p14:xfrm>
              <a:off x="4447136" y="4788386"/>
              <a:ext cx="360" cy="36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D3DE066F-EC03-351E-7FDE-1CFFDA2CEF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1496" y="4716386"/>
                <a:ext cx="720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8571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P()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/>
              <a:t>OS161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36</a:t>
            </a:fld>
            <a:endParaRPr lang="en-US" dirty="0">
              <a:latin typeface="+mn-lt"/>
            </a:endParaRPr>
          </a:p>
        </p:txBody>
      </p:sp>
      <p:pic>
        <p:nvPicPr>
          <p:cNvPr id="8" name="Immagine 7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8DA4BD75-0EF9-3110-5058-760984DBA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98" y="1900665"/>
            <a:ext cx="7772400" cy="37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59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V()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/>
              <a:t>OS161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37</a:t>
            </a:fld>
            <a:endParaRPr lang="en-US" dirty="0">
              <a:latin typeface="+mn-lt"/>
            </a:endParaRPr>
          </a:p>
        </p:txBody>
      </p:sp>
      <p:pic>
        <p:nvPicPr>
          <p:cNvPr id="7" name="Immagine 6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1A3354EB-FD9F-49AB-FB25-B18C6646B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692" y="1890767"/>
            <a:ext cx="74803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11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484777" cy="610863"/>
          </a:xfrm>
        </p:spPr>
        <p:txBody>
          <a:bodyPr>
            <a:normAutofit/>
          </a:bodyPr>
          <a:lstStyle/>
          <a:p>
            <a:r>
              <a:rPr lang="en-US" sz="4000" b="1" dirty="0"/>
              <a:t>SLEEPLOCK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38</a:t>
            </a:fld>
            <a:endParaRPr lang="en-US" dirty="0">
              <a:latin typeface="+mn-lt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5443B68E-FE03-58B3-B5CD-576DD949444C}"/>
              </a:ext>
            </a:extLst>
          </p:cNvPr>
          <p:cNvSpPr txBox="1">
            <a:spLocks/>
          </p:cNvSpPr>
          <p:nvPr/>
        </p:nvSpPr>
        <p:spPr>
          <a:xfrm>
            <a:off x="971550" y="2431418"/>
            <a:ext cx="2823243" cy="610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OS161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presenti</a:t>
            </a:r>
            <a:r>
              <a:rPr lang="en-US" dirty="0"/>
              <a:t> </a:t>
            </a:r>
            <a:r>
              <a:rPr lang="en-US" dirty="0" err="1"/>
              <a:t>sleeplock</a:t>
            </a:r>
            <a:endParaRPr lang="en-US" dirty="0"/>
          </a:p>
          <a:p>
            <a:endParaRPr lang="en-US" dirty="0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2E132792-F45D-BF1B-F8D4-D96CDF810EB9}"/>
              </a:ext>
            </a:extLst>
          </p:cNvPr>
          <p:cNvSpPr txBox="1">
            <a:spLocks/>
          </p:cNvSpPr>
          <p:nvPr/>
        </p:nvSpPr>
        <p:spPr>
          <a:xfrm>
            <a:off x="3955929" y="3791466"/>
            <a:ext cx="3272459" cy="7964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XV6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36BBCCD-4B8F-F55C-6185-80112D23C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929" y="4270787"/>
            <a:ext cx="75565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05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ACQUIRESLEEP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/>
              <a:t>XV6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39</a:t>
            </a:fld>
            <a:endParaRPr lang="en-US" dirty="0"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3B87301-4467-0D71-9805-37018A979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237" y="2289363"/>
            <a:ext cx="7772400" cy="17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76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dirty="0"/>
              <a:t>System Calls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>
              <a:latin typeface="+mn-lt"/>
            </a:endParaRP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D640DA41-AAD3-E938-52F6-F1BF9F195C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64706" y="1758272"/>
            <a:ext cx="2495288" cy="33605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Processi e thread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/>
              <a:t>create/terminate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 err="1"/>
              <a:t>wait</a:t>
            </a:r>
            <a:endParaRPr lang="it-IT" sz="1600" dirty="0"/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/>
              <a:t>Ecc..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File e file system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/>
              <a:t>open/close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 err="1"/>
              <a:t>read</a:t>
            </a:r>
            <a:r>
              <a:rPr lang="it-IT" sz="1600" dirty="0"/>
              <a:t>/</a:t>
            </a:r>
            <a:r>
              <a:rPr lang="it-IT" sz="1600" dirty="0" err="1"/>
              <a:t>write</a:t>
            </a:r>
            <a:endParaRPr lang="it-IT" sz="1600" dirty="0"/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/>
              <a:t>Ecc..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Dispositivi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Informazioni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Comunicazione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Protezione</a:t>
            </a:r>
            <a:endParaRPr lang="en-US" b="1" i="1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3AEB17E-0900-7D02-DBE5-58CD3564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85" y="1716330"/>
            <a:ext cx="8039691" cy="453207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3096A67F-01B2-0C45-8493-FBD80BB087B4}"/>
              </a:ext>
            </a:extLst>
          </p:cNvPr>
          <p:cNvSpPr/>
          <p:nvPr/>
        </p:nvSpPr>
        <p:spPr>
          <a:xfrm>
            <a:off x="4285653" y="3110753"/>
            <a:ext cx="1084205" cy="318247"/>
          </a:xfrm>
          <a:prstGeom prst="rect">
            <a:avLst/>
          </a:prstGeom>
          <a:solidFill>
            <a:srgbClr val="E71224">
              <a:alpha val="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85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RELEASESLEEP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/>
              <a:t>XV6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40</a:t>
            </a:fld>
            <a:endParaRPr lang="en-US" dirty="0">
              <a:latin typeface="+mn-lt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6F9461A-4401-98D1-011E-1EA993276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36" y="2289363"/>
            <a:ext cx="7772400" cy="170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06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279994"/>
            <a:ext cx="9610726" cy="610863"/>
          </a:xfrm>
        </p:spPr>
        <p:txBody>
          <a:bodyPr>
            <a:normAutofit fontScale="90000"/>
          </a:bodyPr>
          <a:lstStyle/>
          <a:p>
            <a:r>
              <a:rPr lang="en-US" sz="3900" dirty="0" err="1"/>
              <a:t>Sezione</a:t>
            </a:r>
            <a:r>
              <a:rPr lang="en-US" sz="3900" dirty="0"/>
              <a:t> 2:</a:t>
            </a:r>
            <a:br>
              <a:rPr lang="en-US" sz="3900" dirty="0"/>
            </a:br>
            <a:r>
              <a:rPr lang="en-US" sz="3900" b="0" dirty="0" err="1"/>
              <a:t>Implementazione</a:t>
            </a:r>
            <a:r>
              <a:rPr lang="en-US" sz="3900" b="0" dirty="0"/>
              <a:t> di </a:t>
            </a:r>
            <a:r>
              <a:rPr lang="en-US" sz="3900" b="0" dirty="0" err="1"/>
              <a:t>una</a:t>
            </a:r>
            <a:r>
              <a:rPr lang="en-US" sz="3900" b="0" dirty="0"/>
              <a:t> system call in XV6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397080"/>
            <a:ext cx="5795142" cy="2795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freepages</a:t>
            </a:r>
            <a:r>
              <a:rPr lang="en-US" sz="2000" b="1" dirty="0"/>
              <a:t>: </a:t>
            </a:r>
            <a:r>
              <a:rPr lang="en-US" dirty="0" err="1"/>
              <a:t>restituisce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testkalloc</a:t>
            </a:r>
            <a:r>
              <a:rPr lang="en-US" sz="2000" b="1" dirty="0"/>
              <a:t>: </a:t>
            </a:r>
            <a:r>
              <a:rPr lang="en-US" dirty="0" err="1"/>
              <a:t>implementata</a:t>
            </a:r>
            <a:r>
              <a:rPr lang="en-US" dirty="0"/>
              <a:t> per </a:t>
            </a:r>
            <a:r>
              <a:rPr lang="en-US" dirty="0" err="1"/>
              <a:t>testare</a:t>
            </a:r>
            <a:r>
              <a:rPr lang="en-US" dirty="0"/>
              <a:t> la </a:t>
            </a:r>
            <a:r>
              <a:rPr lang="en-US" dirty="0" err="1"/>
              <a:t>freepages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ad </a:t>
            </a:r>
            <a:r>
              <a:rPr lang="en-US" dirty="0" err="1"/>
              <a:t>allocare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41</a:t>
            </a:fld>
            <a:endParaRPr lang="en-US" dirty="0"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3C9F7E2-4196-659D-3767-77D2C11A1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087" y="2397080"/>
            <a:ext cx="3632200" cy="5461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ABFF281-4CF2-A87D-22E9-3874F7B72775}"/>
              </a:ext>
            </a:extLst>
          </p:cNvPr>
          <p:cNvSpPr txBox="1"/>
          <p:nvPr/>
        </p:nvSpPr>
        <p:spPr>
          <a:xfrm>
            <a:off x="7517087" y="2970510"/>
            <a:ext cx="1021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1. </a:t>
            </a:r>
            <a:r>
              <a:rPr lang="it-IT" sz="1400" dirty="0" err="1">
                <a:solidFill>
                  <a:schemeClr val="bg1"/>
                </a:solidFill>
              </a:rPr>
              <a:t>syscall.h</a:t>
            </a:r>
            <a:endParaRPr lang="it-IT" sz="1400" dirty="0">
              <a:solidFill>
                <a:schemeClr val="bg1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73A8436-AD67-BCA1-3A6D-5F086F846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087" y="3679871"/>
            <a:ext cx="4076700" cy="4699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1C91D16-2244-C3CA-EB6B-76B2560E7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087" y="4886462"/>
            <a:ext cx="4356100" cy="4826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D2771D2-719F-28E4-A4BE-BD294D0B7E12}"/>
              </a:ext>
            </a:extLst>
          </p:cNvPr>
          <p:cNvSpPr txBox="1"/>
          <p:nvPr/>
        </p:nvSpPr>
        <p:spPr>
          <a:xfrm>
            <a:off x="7522889" y="4149771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2. </a:t>
            </a:r>
            <a:r>
              <a:rPr lang="it-IT" sz="1400" dirty="0" err="1">
                <a:solidFill>
                  <a:schemeClr val="bg1"/>
                </a:solidFill>
              </a:rPr>
              <a:t>syscall.c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F5759C6-7865-2880-7EF6-A8110CD375B9}"/>
              </a:ext>
            </a:extLst>
          </p:cNvPr>
          <p:cNvSpPr txBox="1"/>
          <p:nvPr/>
        </p:nvSpPr>
        <p:spPr>
          <a:xfrm>
            <a:off x="7509986" y="5392908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3. </a:t>
            </a:r>
            <a:r>
              <a:rPr lang="it-IT" sz="1400" dirty="0" err="1">
                <a:solidFill>
                  <a:schemeClr val="bg1"/>
                </a:solidFill>
              </a:rPr>
              <a:t>syscall.c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826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1. </a:t>
            </a:r>
            <a:r>
              <a:rPr lang="en-US" sz="4000" dirty="0" err="1"/>
              <a:t>sys_freepages</a:t>
            </a:r>
            <a:endParaRPr lang="en-US" sz="40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397080"/>
            <a:ext cx="5479832" cy="2795232"/>
          </a:xfrm>
        </p:spPr>
        <p:txBody>
          <a:bodyPr/>
          <a:lstStyle/>
          <a:p>
            <a:r>
              <a:rPr lang="en-US" sz="2000" dirty="0"/>
              <a:t>uint64 </a:t>
            </a:r>
            <a:r>
              <a:rPr lang="en-US" sz="2000" dirty="0" err="1"/>
              <a:t>sys_freepages</a:t>
            </a:r>
            <a:r>
              <a:rPr lang="en-US" sz="2000" dirty="0"/>
              <a:t>(void)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ritorna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r>
              <a:rPr lang="en-US" dirty="0"/>
              <a:t> </a:t>
            </a:r>
            <a:r>
              <a:rPr lang="en-US" dirty="0" err="1"/>
              <a:t>effettuando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chiamata</a:t>
            </a:r>
            <a:r>
              <a:rPr lang="en-US" dirty="0"/>
              <a:t> a </a:t>
            </a:r>
            <a:r>
              <a:rPr lang="en-US" dirty="0" err="1"/>
              <a:t>kfreepages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sz="2000" b="1" dirty="0" err="1"/>
              <a:t>getfreepages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lato user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creata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chiama</a:t>
            </a:r>
            <a:r>
              <a:rPr lang="en-US" dirty="0"/>
              <a:t> la </a:t>
            </a:r>
            <a:r>
              <a:rPr lang="en-US" dirty="0" err="1"/>
              <a:t>freepages</a:t>
            </a:r>
            <a:r>
              <a:rPr lang="en-US" dirty="0"/>
              <a:t> e </a:t>
            </a:r>
            <a:r>
              <a:rPr lang="en-US" dirty="0" err="1"/>
              <a:t>stampa</a:t>
            </a:r>
            <a:r>
              <a:rPr lang="en-US" dirty="0"/>
              <a:t> a </a:t>
            </a:r>
            <a:r>
              <a:rPr lang="en-US" dirty="0" err="1"/>
              <a:t>schermo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42</a:t>
            </a:fld>
            <a:endParaRPr lang="en-US" dirty="0">
              <a:latin typeface="+mn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F5759C6-7865-2880-7EF6-A8110CD375B9}"/>
              </a:ext>
            </a:extLst>
          </p:cNvPr>
          <p:cNvSpPr txBox="1"/>
          <p:nvPr/>
        </p:nvSpPr>
        <p:spPr>
          <a:xfrm>
            <a:off x="6605134" y="2786629"/>
            <a:ext cx="1031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1.sysproc.c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2D1438F-6689-CABA-CAC9-D7354D409BAB}"/>
              </a:ext>
            </a:extLst>
          </p:cNvPr>
          <p:cNvSpPr txBox="1"/>
          <p:nvPr/>
        </p:nvSpPr>
        <p:spPr>
          <a:xfrm>
            <a:off x="6706700" y="5819371"/>
            <a:ext cx="1868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2.user/</a:t>
            </a:r>
            <a:r>
              <a:rPr lang="it-IT" sz="1400" dirty="0" err="1">
                <a:solidFill>
                  <a:schemeClr val="bg1"/>
                </a:solidFill>
              </a:rPr>
              <a:t>getfreepages.c</a:t>
            </a:r>
            <a:endParaRPr lang="it-IT" sz="1400" dirty="0">
              <a:solidFill>
                <a:schemeClr val="bg1"/>
              </a:solidFill>
            </a:endParaRPr>
          </a:p>
        </p:txBody>
      </p:sp>
      <p:pic>
        <p:nvPicPr>
          <p:cNvPr id="7" name="Immagine 6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EF411543-79ED-B089-6354-217822AD8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7" y="1559236"/>
            <a:ext cx="2882900" cy="1168400"/>
          </a:xfrm>
          <a:prstGeom prst="rect">
            <a:avLst/>
          </a:prstGeom>
        </p:spPr>
      </p:pic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A59BA85-10F3-A7CF-8467-18CB11A15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00" y="3558771"/>
            <a:ext cx="50927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73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1550" y="1333855"/>
            <a:ext cx="5479832" cy="2795232"/>
          </a:xfrm>
        </p:spPr>
        <p:txBody>
          <a:bodyPr/>
          <a:lstStyle/>
          <a:p>
            <a:r>
              <a:rPr lang="en-US" sz="2000" dirty="0"/>
              <a:t>int </a:t>
            </a:r>
            <a:r>
              <a:rPr lang="en-US" sz="2000" dirty="0" err="1"/>
              <a:t>kfreepages</a:t>
            </a:r>
            <a:r>
              <a:rPr lang="en-US" sz="2000" dirty="0"/>
              <a:t>()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creata</a:t>
            </a:r>
            <a:r>
              <a:rPr lang="en-US" dirty="0"/>
              <a:t> per </a:t>
            </a:r>
            <a:r>
              <a:rPr lang="en-US" dirty="0" err="1"/>
              <a:t>contare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per </a:t>
            </a:r>
            <a:r>
              <a:rPr lang="en-US" sz="1600" dirty="0" err="1"/>
              <a:t>ogni</a:t>
            </a:r>
            <a:r>
              <a:rPr lang="en-US" sz="1600" dirty="0"/>
              <a:t> (while) frame libero </a:t>
            </a:r>
            <a:r>
              <a:rPr lang="en-US" sz="1600" dirty="0" err="1"/>
              <a:t>presente</a:t>
            </a:r>
            <a:r>
              <a:rPr lang="en-US" sz="1600" dirty="0"/>
              <a:t> </a:t>
            </a:r>
            <a:r>
              <a:rPr lang="en-US" sz="1600" dirty="0" err="1"/>
              <a:t>nella</a:t>
            </a:r>
            <a:r>
              <a:rPr lang="en-US" sz="1600" dirty="0"/>
              <a:t> </a:t>
            </a:r>
            <a:r>
              <a:rPr lang="en-US" sz="1600" dirty="0" err="1"/>
              <a:t>kmem.freelist</a:t>
            </a:r>
            <a:r>
              <a:rPr lang="en-US" sz="1600" dirty="0"/>
              <a:t> </a:t>
            </a:r>
            <a:r>
              <a:rPr lang="en-US" sz="1600" dirty="0" err="1"/>
              <a:t>viene</a:t>
            </a:r>
            <a:r>
              <a:rPr lang="en-US" sz="1600" dirty="0"/>
              <a:t> </a:t>
            </a:r>
            <a:r>
              <a:rPr lang="en-US" sz="1600" dirty="0" err="1"/>
              <a:t>incrementato</a:t>
            </a:r>
            <a:r>
              <a:rPr lang="en-US" sz="1600" dirty="0"/>
              <a:t> un </a:t>
            </a:r>
            <a:r>
              <a:rPr lang="en-US" sz="1600" dirty="0" err="1"/>
              <a:t>contatore</a:t>
            </a:r>
            <a:endParaRPr lang="en-US" sz="1600" dirty="0"/>
          </a:p>
          <a:p>
            <a:pPr marL="971550" lvl="1" indent="-285750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en-US" sz="1600" dirty="0" err="1"/>
              <a:t>operazione</a:t>
            </a:r>
            <a:r>
              <a:rPr lang="en-US" sz="1600" dirty="0"/>
              <a:t> </a:t>
            </a:r>
            <a:r>
              <a:rPr lang="en-US" sz="1600" dirty="0" err="1"/>
              <a:t>protetta</a:t>
            </a:r>
            <a:r>
              <a:rPr lang="en-US" sz="1600" dirty="0"/>
              <a:t> da spinlock per </a:t>
            </a:r>
            <a:r>
              <a:rPr lang="en-US" sz="1600" dirty="0" err="1"/>
              <a:t>garantire</a:t>
            </a:r>
            <a:r>
              <a:rPr lang="en-US" sz="1600" dirty="0"/>
              <a:t> </a:t>
            </a:r>
            <a:r>
              <a:rPr lang="en-US" sz="1600" dirty="0" err="1"/>
              <a:t>che</a:t>
            </a:r>
            <a:r>
              <a:rPr lang="en-US" sz="1600" dirty="0"/>
              <a:t> la </a:t>
            </a:r>
            <a:r>
              <a:rPr lang="en-US" sz="1600" dirty="0" err="1"/>
              <a:t>lista</a:t>
            </a:r>
            <a:r>
              <a:rPr lang="en-US" sz="1600" dirty="0"/>
              <a:t> </a:t>
            </a:r>
            <a:r>
              <a:rPr lang="en-US" sz="1600" dirty="0" err="1"/>
              <a:t>sia</a:t>
            </a:r>
            <a:r>
              <a:rPr lang="en-US" sz="1600" dirty="0"/>
              <a:t> </a:t>
            </a:r>
            <a:r>
              <a:rPr lang="en-US" sz="1600" dirty="0" err="1"/>
              <a:t>visitata</a:t>
            </a:r>
            <a:r>
              <a:rPr lang="en-US" sz="1600" dirty="0"/>
              <a:t> in </a:t>
            </a:r>
            <a:r>
              <a:rPr lang="en-US" sz="1600" dirty="0" err="1"/>
              <a:t>mutua</a:t>
            </a:r>
            <a:r>
              <a:rPr lang="en-US" sz="1600" dirty="0"/>
              <a:t> </a:t>
            </a:r>
            <a:r>
              <a:rPr lang="en-US" sz="1600" dirty="0" err="1"/>
              <a:t>esclusione</a:t>
            </a:r>
            <a:r>
              <a:rPr lang="en-US" sz="1600" dirty="0"/>
              <a:t>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43</a:t>
            </a:fld>
            <a:endParaRPr lang="en-US" dirty="0">
              <a:latin typeface="+mn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F5759C6-7865-2880-7EF6-A8110CD375B9}"/>
              </a:ext>
            </a:extLst>
          </p:cNvPr>
          <p:cNvSpPr txBox="1"/>
          <p:nvPr/>
        </p:nvSpPr>
        <p:spPr>
          <a:xfrm>
            <a:off x="6717211" y="5299590"/>
            <a:ext cx="904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1.kalloc.c</a:t>
            </a:r>
          </a:p>
        </p:txBody>
      </p:sp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18F1831-1FA3-4BB2-1234-A397E666C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11" y="1841500"/>
            <a:ext cx="3136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23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2. </a:t>
            </a:r>
            <a:r>
              <a:rPr lang="en-US" sz="4000" dirty="0" err="1"/>
              <a:t>sys_testkalloc</a:t>
            </a:r>
            <a:endParaRPr lang="en-US" sz="40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186872"/>
            <a:ext cx="4913053" cy="3057789"/>
          </a:xfrm>
        </p:spPr>
        <p:txBody>
          <a:bodyPr/>
          <a:lstStyle/>
          <a:p>
            <a:r>
              <a:rPr lang="en-US" sz="2000" dirty="0"/>
              <a:t>uint64 </a:t>
            </a:r>
            <a:r>
              <a:rPr lang="en-US" sz="2000" dirty="0" err="1"/>
              <a:t>sys_testkalloc</a:t>
            </a:r>
            <a:r>
              <a:rPr lang="en-US" sz="2000" dirty="0"/>
              <a:t>(void)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alloca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, </a:t>
            </a:r>
            <a:r>
              <a:rPr lang="en-US" dirty="0" err="1"/>
              <a:t>chiama</a:t>
            </a:r>
            <a:r>
              <a:rPr lang="en-US" dirty="0"/>
              <a:t> </a:t>
            </a:r>
            <a:r>
              <a:rPr lang="en-US" dirty="0" err="1"/>
              <a:t>kalloc</a:t>
            </a:r>
            <a:r>
              <a:rPr lang="en-US" dirty="0"/>
              <a:t>() (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già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Sistema </a:t>
            </a:r>
            <a:r>
              <a:rPr lang="en-US" dirty="0" err="1"/>
              <a:t>operativo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creata</a:t>
            </a:r>
            <a:r>
              <a:rPr lang="en-US" dirty="0"/>
              <a:t> per </a:t>
            </a:r>
            <a:r>
              <a:rPr lang="en-US" dirty="0" err="1"/>
              <a:t>verificare</a:t>
            </a:r>
            <a:r>
              <a:rPr lang="en-US" dirty="0"/>
              <a:t> il </a:t>
            </a:r>
            <a:r>
              <a:rPr lang="en-US" dirty="0" err="1"/>
              <a:t>corretto</a:t>
            </a:r>
            <a:r>
              <a:rPr lang="en-US" dirty="0"/>
              <a:t> </a:t>
            </a:r>
            <a:r>
              <a:rPr lang="en-US" dirty="0" err="1"/>
              <a:t>funzionamento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system call </a:t>
            </a:r>
            <a:r>
              <a:rPr lang="en-US" dirty="0" err="1"/>
              <a:t>freepages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 err="1"/>
              <a:t>testkalloc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lato user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creata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chiama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la </a:t>
            </a:r>
            <a:r>
              <a:rPr lang="en-US" dirty="0" err="1"/>
              <a:t>freepages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la </a:t>
            </a:r>
            <a:r>
              <a:rPr lang="en-US" dirty="0" err="1"/>
              <a:t>testkalloc</a:t>
            </a:r>
            <a:r>
              <a:rPr lang="en-US" dirty="0"/>
              <a:t> e </a:t>
            </a:r>
            <a:r>
              <a:rPr lang="en-US" dirty="0" err="1"/>
              <a:t>stampa</a:t>
            </a:r>
            <a:r>
              <a:rPr lang="en-US" dirty="0"/>
              <a:t> a </a:t>
            </a:r>
            <a:r>
              <a:rPr lang="en-US" dirty="0" err="1"/>
              <a:t>schermo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r>
              <a:rPr lang="en-US" dirty="0"/>
              <a:t> prima e dopo aver </a:t>
            </a:r>
            <a:r>
              <a:rPr lang="en-US" dirty="0" err="1"/>
              <a:t>allocato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pagina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44</a:t>
            </a:fld>
            <a:endParaRPr lang="en-US" dirty="0">
              <a:latin typeface="+mn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F5759C6-7865-2880-7EF6-A8110CD375B9}"/>
              </a:ext>
            </a:extLst>
          </p:cNvPr>
          <p:cNvSpPr txBox="1"/>
          <p:nvPr/>
        </p:nvSpPr>
        <p:spPr>
          <a:xfrm>
            <a:off x="6096000" y="2650307"/>
            <a:ext cx="1031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1.sysproc.c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2D1438F-6689-CABA-CAC9-D7354D409BAB}"/>
              </a:ext>
            </a:extLst>
          </p:cNvPr>
          <p:cNvSpPr txBox="1"/>
          <p:nvPr/>
        </p:nvSpPr>
        <p:spPr>
          <a:xfrm>
            <a:off x="6070466" y="5854505"/>
            <a:ext cx="160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2.user/</a:t>
            </a:r>
            <a:r>
              <a:rPr lang="it-IT" sz="1400" dirty="0" err="1">
                <a:solidFill>
                  <a:schemeClr val="bg1"/>
                </a:solidFill>
              </a:rPr>
              <a:t>testkalloc.c</a:t>
            </a:r>
            <a:endParaRPr lang="it-IT" sz="1400" dirty="0">
              <a:solidFill>
                <a:schemeClr val="bg1"/>
              </a:solidFill>
            </a:endParaRPr>
          </a:p>
        </p:txBody>
      </p:sp>
      <p:pic>
        <p:nvPicPr>
          <p:cNvPr id="8" name="Immagine 7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54D26D9F-CE8F-BEB5-F45F-BE7EAE7B7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66" y="1520007"/>
            <a:ext cx="2794000" cy="1130300"/>
          </a:xfrm>
          <a:prstGeom prst="rect">
            <a:avLst/>
          </a:prstGeom>
        </p:spPr>
      </p:pic>
      <p:pic>
        <p:nvPicPr>
          <p:cNvPr id="11" name="Immagine 10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8822B09A-240F-AF1C-532F-10BEE85D0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66" y="3059273"/>
            <a:ext cx="5745755" cy="27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07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dirty="0"/>
              <a:t>Test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syscall</a:t>
            </a:r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2186872"/>
            <a:ext cx="4941476" cy="3057789"/>
          </a:xfrm>
        </p:spPr>
        <p:txBody>
          <a:bodyPr/>
          <a:lstStyle/>
          <a:p>
            <a:r>
              <a:rPr lang="en-US" dirty="0" err="1"/>
              <a:t>Aggiunta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printf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chiama</a:t>
            </a:r>
            <a:r>
              <a:rPr lang="en-US" dirty="0"/>
              <a:t> la </a:t>
            </a:r>
            <a:r>
              <a:rPr lang="en-US" dirty="0" err="1"/>
              <a:t>kfreepages</a:t>
            </a:r>
            <a:r>
              <a:rPr lang="en-US" dirty="0"/>
              <a:t> per </a:t>
            </a:r>
            <a:r>
              <a:rPr lang="en-US" dirty="0" err="1"/>
              <a:t>visualizzare</a:t>
            </a:r>
            <a:r>
              <a:rPr lang="en-US" dirty="0"/>
              <a:t> </a:t>
            </a:r>
            <a:r>
              <a:rPr lang="en-US" dirty="0" err="1"/>
              <a:t>all’avvio</a:t>
            </a:r>
            <a:r>
              <a:rPr lang="en-US" dirty="0"/>
              <a:t> del kernel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destra</a:t>
            </a:r>
            <a:r>
              <a:rPr lang="en-US" dirty="0"/>
              <a:t> </a:t>
            </a:r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vedere</a:t>
            </a:r>
            <a:r>
              <a:rPr lang="en-US" dirty="0"/>
              <a:t> </a:t>
            </a:r>
            <a:r>
              <a:rPr lang="en-US" dirty="0" err="1"/>
              <a:t>cosa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visualizzato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terminale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all’avvio</a:t>
            </a:r>
            <a:r>
              <a:rPr lang="en-US" dirty="0"/>
              <a:t> del kernel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dopo aver </a:t>
            </a:r>
            <a:r>
              <a:rPr lang="en-US" dirty="0" err="1"/>
              <a:t>chiamato</a:t>
            </a:r>
            <a:r>
              <a:rPr lang="en-US" dirty="0"/>
              <a:t> la </a:t>
            </a:r>
            <a:r>
              <a:rPr lang="en-US" dirty="0" err="1"/>
              <a:t>getfreepages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dopo aver </a:t>
            </a:r>
            <a:r>
              <a:rPr lang="en-US" dirty="0" err="1"/>
              <a:t>chiamato</a:t>
            </a:r>
            <a:r>
              <a:rPr lang="en-US" dirty="0"/>
              <a:t> la </a:t>
            </a:r>
            <a:r>
              <a:rPr lang="en-US" dirty="0" err="1"/>
              <a:t>testkalloc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45</a:t>
            </a:fld>
            <a:endParaRPr lang="en-US" dirty="0">
              <a:latin typeface="+mn-lt"/>
            </a:endParaRPr>
          </a:p>
        </p:txBody>
      </p:sp>
      <p:pic>
        <p:nvPicPr>
          <p:cNvPr id="7" name="Immagine 6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E7A33B76-7284-1E22-1561-F4A71CAAC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20" y="383552"/>
            <a:ext cx="4969337" cy="211711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4228287-26A3-DFE8-662F-4D0D0B64C6B6}"/>
              </a:ext>
            </a:extLst>
          </p:cNvPr>
          <p:cNvSpPr txBox="1"/>
          <p:nvPr/>
        </p:nvSpPr>
        <p:spPr>
          <a:xfrm>
            <a:off x="6688520" y="252096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Main.c</a:t>
            </a:r>
            <a:endParaRPr lang="it-IT" sz="1400" dirty="0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testo, Carattere, schermata, nero&#10;&#10;Descrizione generata automaticamente">
            <a:extLst>
              <a:ext uri="{FF2B5EF4-FFF2-40B4-BE49-F238E27FC236}">
                <a16:creationId xmlns:a16="http://schemas.microsoft.com/office/drawing/2014/main" id="{E0B62B8F-FE2F-8B24-5297-5AC5922FC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20" y="2978137"/>
            <a:ext cx="3461926" cy="125997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CBBC019-687D-B379-ACB0-4F35F5BEB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20" y="4611852"/>
            <a:ext cx="3461926" cy="376560"/>
          </a:xfrm>
          <a:prstGeom prst="rect">
            <a:avLst/>
          </a:prstGeom>
        </p:spPr>
      </p:pic>
      <p:pic>
        <p:nvPicPr>
          <p:cNvPr id="18" name="Immagine 17" descr="Immagine che contiene testo, Carattere, schermata, tipografia&#10;&#10;Descrizione generata automaticamente">
            <a:extLst>
              <a:ext uri="{FF2B5EF4-FFF2-40B4-BE49-F238E27FC236}">
                <a16:creationId xmlns:a16="http://schemas.microsoft.com/office/drawing/2014/main" id="{B8883927-C100-3931-6BF2-FAAC849407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20" y="5411658"/>
            <a:ext cx="3461926" cy="74051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C25BDE9-FA53-78C3-7EB9-0843F1FD6B1C}"/>
              </a:ext>
            </a:extLst>
          </p:cNvPr>
          <p:cNvSpPr txBox="1"/>
          <p:nvPr/>
        </p:nvSpPr>
        <p:spPr>
          <a:xfrm>
            <a:off x="6688520" y="4233619"/>
            <a:ext cx="1279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1. avvio kernel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53FFE77-7CFF-D7C0-ACCF-3005022DB30B}"/>
              </a:ext>
            </a:extLst>
          </p:cNvPr>
          <p:cNvSpPr txBox="1"/>
          <p:nvPr/>
        </p:nvSpPr>
        <p:spPr>
          <a:xfrm>
            <a:off x="6636166" y="4988412"/>
            <a:ext cx="1369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2. </a:t>
            </a:r>
            <a:r>
              <a:rPr lang="it-IT" sz="1400" dirty="0" err="1">
                <a:solidFill>
                  <a:schemeClr val="bg1"/>
                </a:solidFill>
              </a:rPr>
              <a:t>getfreepages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54D217C-8786-C7A3-C9AE-B4836A2F8C7D}"/>
              </a:ext>
            </a:extLst>
          </p:cNvPr>
          <p:cNvSpPr txBox="1"/>
          <p:nvPr/>
        </p:nvSpPr>
        <p:spPr>
          <a:xfrm>
            <a:off x="6636166" y="6113757"/>
            <a:ext cx="1105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3. </a:t>
            </a:r>
            <a:r>
              <a:rPr lang="it-IT" sz="1400" dirty="0" err="1">
                <a:solidFill>
                  <a:schemeClr val="bg1"/>
                </a:solidFill>
              </a:rPr>
              <a:t>testkalloc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3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539927"/>
            <a:ext cx="4941477" cy="610863"/>
          </a:xfrm>
        </p:spPr>
        <p:txBody>
          <a:bodyPr>
            <a:normAutofit/>
          </a:bodyPr>
          <a:lstStyle/>
          <a:p>
            <a:r>
              <a:rPr lang="it-IT" sz="4000" dirty="0"/>
              <a:t>Implementazione 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>
              <a:latin typeface="+mn-lt"/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D226E674-51C5-2AC1-A1BF-D7167F2E0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1939" y="3265356"/>
            <a:ext cx="3832861" cy="6108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istruzione </a:t>
            </a:r>
            <a:r>
              <a:rPr lang="it-IT" b="1" dirty="0"/>
              <a:t>trap </a:t>
            </a:r>
            <a:r>
              <a:rPr lang="it-IT" dirty="0"/>
              <a:t>(numero della system call)</a:t>
            </a:r>
            <a:endParaRPr lang="en-US" dirty="0"/>
          </a:p>
        </p:txBody>
      </p:sp>
      <p:pic>
        <p:nvPicPr>
          <p:cNvPr id="18" name="Segnaposto immagine 17">
            <a:extLst>
              <a:ext uri="{FF2B5EF4-FFF2-40B4-BE49-F238E27FC236}">
                <a16:creationId xmlns:a16="http://schemas.microsoft.com/office/drawing/2014/main" id="{ABFA8662-7428-0077-D175-325EE89BFD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4814" t="4635" r="-4063" b="342"/>
          <a:stretch/>
        </p:blipFill>
        <p:spPr bwMode="auto">
          <a:xfrm>
            <a:off x="654423" y="1726116"/>
            <a:ext cx="6988173" cy="39126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88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836490"/>
            <a:ext cx="8896350" cy="610863"/>
          </a:xfrm>
        </p:spPr>
        <p:txBody>
          <a:bodyPr>
            <a:normAutofit/>
          </a:bodyPr>
          <a:lstStyle/>
          <a:p>
            <a:r>
              <a:rPr lang="it-IT" sz="4000" dirty="0"/>
              <a:t>Implementazione in OS161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>
              <a:latin typeface="+mn-lt"/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D226E674-51C5-2AC1-A1BF-D7167F2E0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1550" y="2137596"/>
            <a:ext cx="10778490" cy="2358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unico gestore: </a:t>
            </a:r>
            <a:r>
              <a:rPr lang="it-IT" b="1" dirty="0" err="1"/>
              <a:t>exception</a:t>
            </a:r>
            <a:r>
              <a:rPr lang="it-IT" b="1" dirty="0"/>
              <a:t> </a:t>
            </a:r>
            <a:r>
              <a:rPr lang="it-IT" b="1" dirty="0" err="1"/>
              <a:t>handler</a:t>
            </a:r>
            <a:endParaRPr lang="it-IT" b="1" dirty="0"/>
          </a:p>
          <a:p>
            <a:pPr marL="1028700" lvl="1" indent="-342900">
              <a:buFont typeface="+mj-lt"/>
              <a:buAutoNum type="arabicPeriod"/>
            </a:pPr>
            <a:r>
              <a:rPr lang="it-IT" sz="1400" dirty="0"/>
              <a:t>riconosce da chi è stato chiamato</a:t>
            </a:r>
          </a:p>
          <a:p>
            <a:pPr marL="1028700" lvl="1" indent="-342900">
              <a:buFont typeface="+mj-lt"/>
              <a:buAutoNum type="arabicPeriod"/>
            </a:pPr>
            <a:r>
              <a:rPr lang="it-IT" sz="1400" dirty="0"/>
              <a:t>esegue la funzione corrispondente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trapframe</a:t>
            </a:r>
            <a:endParaRPr lang="en-US" dirty="0"/>
          </a:p>
        </p:txBody>
      </p:sp>
      <p:pic>
        <p:nvPicPr>
          <p:cNvPr id="2" name="Segnaposto immagine 1">
            <a:extLst>
              <a:ext uri="{FF2B5EF4-FFF2-40B4-BE49-F238E27FC236}">
                <a16:creationId xmlns:a16="http://schemas.microsoft.com/office/drawing/2014/main" id="{078422F9-E708-76AF-420C-77A7222416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92" t="1" r="2607" b="655"/>
          <a:stretch/>
        </p:blipFill>
        <p:spPr>
          <a:xfrm>
            <a:off x="2770927" y="3429000"/>
            <a:ext cx="5967693" cy="25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96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0B8A1F7C-2E10-C459-6CD7-46C3EF370BCF}"/>
                  </a:ext>
                </a:extLst>
              </p14:cNvPr>
              <p14:cNvContentPartPr/>
              <p14:nvPr/>
            </p14:nvContentPartPr>
            <p14:xfrm>
              <a:off x="5928600" y="3230640"/>
              <a:ext cx="36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0B8A1F7C-2E10-C459-6CD7-46C3EF370B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2480" y="322452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C5CA6F5C-9521-1282-7B30-EDDA06ABD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1" y="278129"/>
            <a:ext cx="10185720" cy="59399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A4308E3D-3DF1-4012-E333-6F46479EF988}"/>
                  </a:ext>
                </a:extLst>
              </p14:cNvPr>
              <p14:cNvContentPartPr/>
              <p14:nvPr/>
            </p14:nvContentPartPr>
            <p14:xfrm>
              <a:off x="2407800" y="974400"/>
              <a:ext cx="2407320" cy="1620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A4308E3D-3DF1-4012-E333-6F46479EF9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01680" y="968280"/>
                <a:ext cx="24195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95AC01FD-AFE6-AE5D-0AA5-85B178FB6B1F}"/>
                  </a:ext>
                </a:extLst>
              </p14:cNvPr>
              <p14:cNvContentPartPr/>
              <p14:nvPr/>
            </p14:nvContentPartPr>
            <p14:xfrm>
              <a:off x="1448040" y="2514480"/>
              <a:ext cx="874440" cy="3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95AC01FD-AFE6-AE5D-0AA5-85B178FB6B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41920" y="2508360"/>
                <a:ext cx="8866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965359BB-FF7E-AD01-C46E-2AF714867B44}"/>
                  </a:ext>
                </a:extLst>
              </p14:cNvPr>
              <p14:cNvContentPartPr/>
              <p14:nvPr/>
            </p14:nvContentPartPr>
            <p14:xfrm>
              <a:off x="2575560" y="1736880"/>
              <a:ext cx="1127880" cy="360"/>
            </p14:xfrm>
          </p:contentPart>
        </mc:Choice>
        <mc:Fallback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965359BB-FF7E-AD01-C46E-2AF714867B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69440" y="1730760"/>
                <a:ext cx="114012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434830-95F3-50E3-215D-E05CF539F57E}"/>
              </a:ext>
            </a:extLst>
          </p:cNvPr>
          <p:cNvSpPr txBox="1"/>
          <p:nvPr/>
        </p:nvSpPr>
        <p:spPr>
          <a:xfrm>
            <a:off x="5061271" y="2734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//tf_a0, parametri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140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845989"/>
            <a:ext cx="6543675" cy="610863"/>
          </a:xfrm>
        </p:spPr>
        <p:txBody>
          <a:bodyPr>
            <a:normAutofit/>
          </a:bodyPr>
          <a:lstStyle/>
          <a:p>
            <a:r>
              <a:rPr lang="it-IT" sz="4000" dirty="0"/>
              <a:t>Implementazione in Xv6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>
              <a:latin typeface="+mn-lt"/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D226E674-51C5-2AC1-A1BF-D7167F2E0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1550" y="2409686"/>
            <a:ext cx="2552277" cy="2358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istruzione </a:t>
            </a:r>
            <a:r>
              <a:rPr lang="it-IT" b="1" dirty="0" err="1"/>
              <a:t>ecall</a:t>
            </a:r>
            <a:r>
              <a:rPr lang="it-IT" b="1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istruzione </a:t>
            </a:r>
            <a:r>
              <a:rPr lang="it-IT" b="1" dirty="0" err="1"/>
              <a:t>sret</a:t>
            </a:r>
            <a:endParaRPr lang="it-IT" dirty="0"/>
          </a:p>
          <a:p>
            <a:pPr lvl="1" indent="0">
              <a:buNone/>
            </a:pPr>
            <a:endParaRPr lang="en-US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C6D4886-003E-3246-AA2C-9A9DBC7FD53D}"/>
              </a:ext>
            </a:extLst>
          </p:cNvPr>
          <p:cNvSpPr txBox="1"/>
          <p:nvPr/>
        </p:nvSpPr>
        <p:spPr>
          <a:xfrm>
            <a:off x="3927475" y="2398593"/>
            <a:ext cx="8264526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bg1"/>
                </a:solidFill>
              </a:rPr>
              <a:t>registri di controllo per gestire le trap: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400" b="1" dirty="0" err="1">
                <a:solidFill>
                  <a:schemeClr val="bg1"/>
                </a:solidFill>
              </a:rPr>
              <a:t>stvec</a:t>
            </a:r>
            <a:r>
              <a:rPr lang="it-IT" sz="1400" b="1" dirty="0">
                <a:solidFill>
                  <a:schemeClr val="bg1"/>
                </a:solidFill>
              </a:rPr>
              <a:t> </a:t>
            </a:r>
            <a:r>
              <a:rPr lang="it-IT" sz="1400" dirty="0">
                <a:solidFill>
                  <a:schemeClr val="bg1"/>
                </a:solidFill>
              </a:rPr>
              <a:t>(trap vector): contiene l’indirizzo del gestore della trap al quale saltare per gestirla </a:t>
            </a:r>
          </a:p>
          <a:p>
            <a:pPr marL="1428750" lvl="2" indent="-285750">
              <a:buFont typeface="Courier New" panose="02070309020205020404" pitchFamily="49" charset="0"/>
              <a:buChar char="o"/>
            </a:pPr>
            <a:r>
              <a:rPr lang="it-IT" sz="1400" dirty="0" err="1">
                <a:solidFill>
                  <a:schemeClr val="bg1"/>
                </a:solidFill>
              </a:rPr>
              <a:t>Kernelvec</a:t>
            </a:r>
            <a:endParaRPr lang="it-IT" sz="1400" dirty="0">
              <a:solidFill>
                <a:schemeClr val="bg1"/>
              </a:solidFill>
            </a:endParaRPr>
          </a:p>
          <a:p>
            <a:pPr marL="1428750" lvl="2" indent="-285750">
              <a:buFont typeface="Courier New" panose="02070309020205020404" pitchFamily="49" charset="0"/>
              <a:buChar char="o"/>
            </a:pPr>
            <a:r>
              <a:rPr lang="it-IT" sz="1400" dirty="0" err="1">
                <a:solidFill>
                  <a:schemeClr val="bg1"/>
                </a:solidFill>
              </a:rPr>
              <a:t>Uservec</a:t>
            </a:r>
            <a:endParaRPr lang="it-IT" sz="1400" dirty="0">
              <a:solidFill>
                <a:schemeClr val="bg1"/>
              </a:solidFill>
            </a:endParaRP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400" b="1" dirty="0" err="1">
                <a:solidFill>
                  <a:schemeClr val="bg1"/>
                </a:solidFill>
              </a:rPr>
              <a:t>sepc</a:t>
            </a:r>
            <a:r>
              <a:rPr lang="it-IT" sz="1400" b="1" dirty="0">
                <a:solidFill>
                  <a:schemeClr val="bg1"/>
                </a:solidFill>
              </a:rPr>
              <a:t>: </a:t>
            </a:r>
            <a:r>
              <a:rPr lang="it-IT" sz="1400" dirty="0">
                <a:solidFill>
                  <a:schemeClr val="bg1"/>
                </a:solidFill>
              </a:rPr>
              <a:t>contiene l’indirizzo dal quale è stato effettuato il salto a </a:t>
            </a:r>
            <a:r>
              <a:rPr lang="it-IT" sz="1400" dirty="0" err="1">
                <a:solidFill>
                  <a:schemeClr val="bg1"/>
                </a:solidFill>
              </a:rPr>
              <a:t>stvec</a:t>
            </a:r>
            <a:r>
              <a:rPr lang="it-IT" sz="1400" dirty="0">
                <a:solidFill>
                  <a:schemeClr val="bg1"/>
                </a:solidFill>
              </a:rPr>
              <a:t> che poi l’istruzione di ritorno </a:t>
            </a:r>
            <a:r>
              <a:rPr lang="it-IT" sz="1400" dirty="0" err="1">
                <a:solidFill>
                  <a:schemeClr val="bg1"/>
                </a:solidFill>
              </a:rPr>
              <a:t>sret</a:t>
            </a:r>
            <a:r>
              <a:rPr lang="it-IT" sz="1400" dirty="0">
                <a:solidFill>
                  <a:schemeClr val="bg1"/>
                </a:solidFill>
              </a:rPr>
              <a:t>() copierà nel pc</a:t>
            </a:r>
            <a:endParaRPr lang="it-IT" sz="1400" b="1" dirty="0">
              <a:solidFill>
                <a:schemeClr val="bg1"/>
              </a:solidFill>
            </a:endParaRP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400" b="1" dirty="0" err="1">
                <a:solidFill>
                  <a:schemeClr val="bg1"/>
                </a:solidFill>
              </a:rPr>
              <a:t>scause</a:t>
            </a:r>
            <a:r>
              <a:rPr lang="it-IT" sz="1400" b="1" dirty="0">
                <a:solidFill>
                  <a:schemeClr val="bg1"/>
                </a:solidFill>
              </a:rPr>
              <a:t>: </a:t>
            </a:r>
            <a:r>
              <a:rPr lang="it-IT" sz="1400" dirty="0">
                <a:solidFill>
                  <a:schemeClr val="bg1"/>
                </a:solidFill>
              </a:rPr>
              <a:t>contiene il numero che descrive chi ha scatenato la trap</a:t>
            </a:r>
            <a:endParaRPr lang="it-IT" sz="1400" b="1" dirty="0">
              <a:solidFill>
                <a:schemeClr val="bg1"/>
              </a:solidFill>
            </a:endParaRP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400" b="1" dirty="0">
                <a:solidFill>
                  <a:schemeClr val="bg1"/>
                </a:solidFill>
              </a:rPr>
              <a:t>scratch: </a:t>
            </a:r>
            <a:r>
              <a:rPr lang="it-IT" sz="1400" dirty="0">
                <a:solidFill>
                  <a:schemeClr val="bg1"/>
                </a:solidFill>
              </a:rPr>
              <a:t>usato per memorizzare l’utente</a:t>
            </a:r>
            <a:endParaRPr lang="it-IT" sz="1400" b="1" dirty="0">
              <a:solidFill>
                <a:schemeClr val="bg1"/>
              </a:solidFill>
            </a:endParaRP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400" b="1" dirty="0" err="1">
                <a:solidFill>
                  <a:schemeClr val="bg1"/>
                </a:solidFill>
              </a:rPr>
              <a:t>sstatus</a:t>
            </a:r>
            <a:r>
              <a:rPr lang="it-IT" sz="1400" b="1" dirty="0">
                <a:solidFill>
                  <a:schemeClr val="bg1"/>
                </a:solidFill>
              </a:rPr>
              <a:t>: </a:t>
            </a:r>
            <a:r>
              <a:rPr lang="it-IT" sz="1400" dirty="0">
                <a:solidFill>
                  <a:schemeClr val="bg1"/>
                </a:solidFill>
              </a:rPr>
              <a:t>contiene un bit SIE (Interrupts </a:t>
            </a:r>
            <a:r>
              <a:rPr lang="it-IT" sz="1400" dirty="0" err="1">
                <a:solidFill>
                  <a:schemeClr val="bg1"/>
                </a:solidFill>
              </a:rPr>
              <a:t>enabled</a:t>
            </a:r>
            <a:r>
              <a:rPr lang="it-IT" sz="1400" dirty="0">
                <a:solidFill>
                  <a:schemeClr val="bg1"/>
                </a:solidFill>
              </a:rPr>
              <a:t>) e un bit SPP che indica se una trap proviene dall’user o dal kernel mode</a:t>
            </a:r>
            <a:endParaRPr lang="it-IT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14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26EBC1-AF9D-E50C-77EC-4F7B9AD38C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>
              <a:latin typeface="+mn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27DC43-AD1B-E0C5-13F8-0B40D4775C79}"/>
              </a:ext>
            </a:extLst>
          </p:cNvPr>
          <p:cNvSpPr txBox="1"/>
          <p:nvPr/>
        </p:nvSpPr>
        <p:spPr>
          <a:xfrm>
            <a:off x="971550" y="2453215"/>
            <a:ext cx="104889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In pratica, il percorso di alto livello di gestione di una trap è il seguente: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b="1" i="1" dirty="0" err="1">
                <a:solidFill>
                  <a:schemeClr val="bg1"/>
                </a:solidFill>
                <a:ea typeface="Calibri" panose="020F0502020204030204" pitchFamily="34" charset="0"/>
              </a:rPr>
              <a:t>u</a:t>
            </a:r>
            <a:r>
              <a:rPr lang="it-IT" b="1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servec</a:t>
            </a:r>
            <a:r>
              <a:rPr lang="it-IT" i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it-IT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← questo è l’indirizzo salvato in </a:t>
            </a:r>
            <a:r>
              <a:rPr lang="it-IT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stvec</a:t>
            </a:r>
            <a:r>
              <a:rPr lang="it-IT" i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it-IT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andrà a gestire la trap ed a salvare i registri utente nel </a:t>
            </a:r>
            <a:r>
              <a:rPr lang="it-IT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trapframe</a:t>
            </a:r>
            <a:r>
              <a:rPr lang="it-IT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del processo</a:t>
            </a:r>
            <a:endParaRPr lang="en-US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b="1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usertrap</a:t>
            </a:r>
            <a:r>
              <a:rPr lang="it-IT" b="1" i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: </a:t>
            </a:r>
            <a:r>
              <a:rPr lang="it-IT" dirty="0">
                <a:solidFill>
                  <a:schemeClr val="bg1"/>
                </a:solidFill>
                <a:ea typeface="Calibri" panose="020F0502020204030204" pitchFamily="34" charset="0"/>
              </a:rPr>
              <a:t>determina la causa della trap, la elabora e ritorna. </a:t>
            </a:r>
            <a:r>
              <a:rPr lang="it-IT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syscall</a:t>
            </a:r>
            <a:r>
              <a:rPr lang="it-IT" i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()</a:t>
            </a:r>
            <a:endParaRPr lang="it-IT" b="1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e al ritorno,</a:t>
            </a:r>
            <a:r>
              <a:rPr lang="it-IT" i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it-IT" b="1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usertrapret</a:t>
            </a:r>
            <a:r>
              <a:rPr lang="it-IT" b="1" i="1" dirty="0">
                <a:solidFill>
                  <a:schemeClr val="bg1"/>
                </a:solidFill>
                <a:ea typeface="Calibri" panose="020F0502020204030204" pitchFamily="34" charset="0"/>
              </a:rPr>
              <a:t>: </a:t>
            </a:r>
            <a:r>
              <a:rPr lang="it-IT" dirty="0">
                <a:solidFill>
                  <a:schemeClr val="bg1"/>
                </a:solidFill>
                <a:ea typeface="Calibri" panose="020F0502020204030204" pitchFamily="34" charset="0"/>
              </a:rPr>
              <a:t>configura i registri di controllo per una futura trappola</a:t>
            </a:r>
            <a:endParaRPr lang="en-US" b="1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b="1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userret</a:t>
            </a:r>
            <a:r>
              <a:rPr lang="it-IT" b="1" i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: </a:t>
            </a:r>
            <a:r>
              <a:rPr lang="it-IT" dirty="0">
                <a:solidFill>
                  <a:schemeClr val="bg1"/>
                </a:solidFill>
                <a:ea typeface="Calibri" panose="020F0502020204030204" pitchFamily="34" charset="0"/>
              </a:rPr>
              <a:t>kernel -&gt; user</a:t>
            </a:r>
            <a:endParaRPr lang="en-US" sz="2000" dirty="0"/>
          </a:p>
        </p:txBody>
      </p:sp>
      <p:sp>
        <p:nvSpPr>
          <p:cNvPr id="4" name="Titolo 2">
            <a:extLst>
              <a:ext uri="{FF2B5EF4-FFF2-40B4-BE49-F238E27FC236}">
                <a16:creationId xmlns:a16="http://schemas.microsoft.com/office/drawing/2014/main" id="{4604FA03-E1DC-7C90-1049-4564E643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845989"/>
            <a:ext cx="6543675" cy="610863"/>
          </a:xfrm>
        </p:spPr>
        <p:txBody>
          <a:bodyPr>
            <a:normAutofit/>
          </a:bodyPr>
          <a:lstStyle/>
          <a:p>
            <a:r>
              <a:rPr lang="it-IT" sz="4000" dirty="0"/>
              <a:t>Traps in user mode</a:t>
            </a:r>
            <a:endParaRPr lang="en-US" sz="4000" dirty="0"/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DF355C35-803D-5E65-77E9-AD98029E80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</p:spTree>
    <p:extLst>
      <p:ext uri="{BB962C8B-B14F-4D97-AF65-F5344CB8AC3E}">
        <p14:creationId xmlns:p14="http://schemas.microsoft.com/office/powerpoint/2010/main" val="87955081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annual presentation" id="{C1063DDD-BD45-4B17-8F67-69F4620CFA80}" vid="{EE925AA1-D437-4402-9126-83C3949115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446DA3-37A7-4516-A4F6-8B99D0D312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C8E66C-AC30-44BA-8882-3290DF968F1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6EBEE06-2B28-4E77-9CB6-A74873B39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0</TotalTime>
  <Words>1318</Words>
  <Application>Microsoft Office PowerPoint</Application>
  <PresentationFormat>Widescreen</PresentationFormat>
  <Paragraphs>304</Paragraphs>
  <Slides>45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2" baseType="lpstr">
      <vt:lpstr>Arial</vt:lpstr>
      <vt:lpstr>Calibri</vt:lpstr>
      <vt:lpstr>Courier New</vt:lpstr>
      <vt:lpstr>Franklin Gothic Book</vt:lpstr>
      <vt:lpstr>Franklin Gothic Demi</vt:lpstr>
      <vt:lpstr>Wingdings</vt:lpstr>
      <vt:lpstr>Theme1</vt:lpstr>
      <vt:lpstr>Analisi comparativa tra os161 e xv6</vt:lpstr>
      <vt:lpstr>Gruppo 14</vt:lpstr>
      <vt:lpstr>Overview</vt:lpstr>
      <vt:lpstr>System Calls</vt:lpstr>
      <vt:lpstr>Implementazione </vt:lpstr>
      <vt:lpstr>Implementazione in OS161</vt:lpstr>
      <vt:lpstr>Presentazione standard di PowerPoint</vt:lpstr>
      <vt:lpstr>Implementazione in Xv6</vt:lpstr>
      <vt:lpstr>Traps in user mode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System calls Xv6</vt:lpstr>
      <vt:lpstr>Memoria virtuale</vt:lpstr>
      <vt:lpstr>TLB os161</vt:lpstr>
      <vt:lpstr>TLB xv6</vt:lpstr>
      <vt:lpstr>MMU os161</vt:lpstr>
      <vt:lpstr>MMU xv6</vt:lpstr>
      <vt:lpstr>Scheduling os161</vt:lpstr>
      <vt:lpstr>Scheduling xv6</vt:lpstr>
      <vt:lpstr>Meccanismi di sincronizzazione</vt:lpstr>
      <vt:lpstr>SPINLOCK</vt:lpstr>
      <vt:lpstr>SPINLOCK_ACQUIRE OS161</vt:lpstr>
      <vt:lpstr>SPINLOCK_ACQUIRE XV6</vt:lpstr>
      <vt:lpstr>SPINLOCK_RELEASE OS161 </vt:lpstr>
      <vt:lpstr>SPINLOCK_RELEASE XV6</vt:lpstr>
      <vt:lpstr>WAIT CHANNELS</vt:lpstr>
      <vt:lpstr>WCHAN_SLEEP OS161</vt:lpstr>
      <vt:lpstr>WCHAN_SLEEP XV6</vt:lpstr>
      <vt:lpstr>WCHAN_WAKEALL OS161</vt:lpstr>
      <vt:lpstr>WCHAN_WAKEALL XV6</vt:lpstr>
      <vt:lpstr>WCHAN_WAKEONE</vt:lpstr>
      <vt:lpstr>SEMAFORI</vt:lpstr>
      <vt:lpstr>P()</vt:lpstr>
      <vt:lpstr>V()</vt:lpstr>
      <vt:lpstr>SLEEPLOCK</vt:lpstr>
      <vt:lpstr>ACQUIRESLEEP</vt:lpstr>
      <vt:lpstr>RELEASESLEEP</vt:lpstr>
      <vt:lpstr>Sezione 2: Implementazione di una system call in XV6 </vt:lpstr>
      <vt:lpstr>1. sys_freepages</vt:lpstr>
      <vt:lpstr>Presentazione standard di PowerPoint</vt:lpstr>
      <vt:lpstr>2. sys_testkalloc</vt:lpstr>
      <vt:lpstr>Test delle syscall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Francesca Zafonte</dc:creator>
  <cp:lastModifiedBy>Francesca Zafonte</cp:lastModifiedBy>
  <cp:revision>77</cp:revision>
  <dcterms:created xsi:type="dcterms:W3CDTF">2023-11-11T11:04:48Z</dcterms:created>
  <dcterms:modified xsi:type="dcterms:W3CDTF">2024-01-17T13:40:21Z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